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780" r:id="rId3"/>
    <p:sldId id="4272" r:id="rId4"/>
    <p:sldId id="292" r:id="rId5"/>
    <p:sldId id="783" r:id="rId6"/>
    <p:sldId id="781" r:id="rId7"/>
    <p:sldId id="784" r:id="rId8"/>
    <p:sldId id="786" r:id="rId9"/>
    <p:sldId id="788" r:id="rId10"/>
    <p:sldId id="4274" r:id="rId11"/>
    <p:sldId id="4273" r:id="rId12"/>
    <p:sldId id="4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4AAC82-3FD0-2712-6558-342EA124CC06}" name="Leonnet, Kristina" initials="LK" userId="S::k2252868@kcl.ac.uk::3a8eb18e-f9ad-440a-93ab-335c837860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5F6F-3164-4FC2-A2EE-15F813DBC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F3C34-DF29-4394-BFE1-86C7B6A41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2F3FD-6DB4-4313-8718-3B14684A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81D0-B850-441B-BC97-F5C99304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C36E2-E60B-4A4B-842D-265C1B31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6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F8EF-829E-4767-91D6-71149879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827D8-1513-4919-A216-02BA799AE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EB3F2-D2D3-4E0F-95FC-1EFF9C9A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5FE1-E58D-4B72-B505-0ED2F98D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A0B6-7D2E-4BF1-90FC-4FC94816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7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6A3A5-7715-4BB5-9052-1613AB5F0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7564B-05B0-4E08-AC6F-0B0D9E524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CB43C-7EDE-41D1-BCB7-8A1B7A16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2EA04-BB36-4408-B2BB-80C7E5F1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BBEF7-5E5C-49D1-BE87-4B854069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0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3" y="500062"/>
            <a:ext cx="10107652" cy="900000"/>
          </a:xfrm>
        </p:spPr>
        <p:txBody>
          <a:bodyPr>
            <a:normAutofit/>
          </a:bodyPr>
          <a:lstStyle>
            <a:lvl1pPr>
              <a:defRPr sz="225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414022F-229C-8147-882D-455717B64B46}"/>
              </a:ext>
            </a:extLst>
          </p:cNvPr>
          <p:cNvSpPr/>
          <p:nvPr userDrawn="1"/>
        </p:nvSpPr>
        <p:spPr>
          <a:xfrm>
            <a:off x="1" y="2975610"/>
            <a:ext cx="453391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20001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0C463-450B-254B-B13C-DF19FE29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3278122"/>
            <a:ext cx="453391" cy="301756"/>
          </a:xfrm>
        </p:spPr>
        <p:txBody>
          <a:bodyPr lIns="0" tIns="0" rIns="0" bIns="0"/>
          <a:lstStyle>
            <a:lvl1pPr algn="ctr">
              <a:defRPr sz="12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14313" marR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200" b="0" i="0">
                <a:latin typeface="Corbel" panose="020B0503020204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3BC04-C432-7942-ADD4-DF3D78A7D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78946D-EB00-9940-BC8A-D1CB61F06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7" cy="4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 userDrawn="1"/>
        </p:nvSpPr>
        <p:spPr>
          <a:xfrm>
            <a:off x="1018090" y="4403003"/>
            <a:ext cx="1525271" cy="15132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900" b="0" i="0" dirty="0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@HINSouth</a:t>
            </a:r>
            <a:r>
              <a:rPr sz="900" b="0" i="0" spc="-4" dirty="0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London</a:t>
            </a:r>
            <a:endParaRPr sz="900" b="0" i="0" dirty="0">
              <a:latin typeface="Corbel" panose="020B0503020204020204" pitchFamily="34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 userDrawn="1"/>
        </p:nvSpPr>
        <p:spPr>
          <a:xfrm>
            <a:off x="2901491" y="4414280"/>
            <a:ext cx="2680971" cy="15132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900" b="0" i="0" spc="-8" dirty="0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healthinnovationnetwork.com</a:t>
            </a:r>
            <a:endParaRPr sz="900" b="0" i="0" dirty="0">
              <a:latin typeface="Corbel" panose="020B0503020204020204" pitchFamily="34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75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2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2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2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here to edit author title</a:t>
            </a:r>
          </a:p>
        </p:txBody>
      </p:sp>
      <p:sp>
        <p:nvSpPr>
          <p:cNvPr id="22" name="Graphic 7">
            <a:extLst>
              <a:ext uri="{FF2B5EF4-FFF2-40B4-BE49-F238E27FC236}">
                <a16:creationId xmlns:a16="http://schemas.microsoft.com/office/drawing/2014/main" id="{5AF3325D-F63F-EE45-9693-1C075FBF8827}"/>
              </a:ext>
            </a:extLst>
          </p:cNvPr>
          <p:cNvSpPr/>
          <p:nvPr userDrawn="1"/>
        </p:nvSpPr>
        <p:spPr>
          <a:xfrm>
            <a:off x="663908" y="4414280"/>
            <a:ext cx="250581" cy="199571"/>
          </a:xfrm>
          <a:custGeom>
            <a:avLst/>
            <a:gdLst>
              <a:gd name="connsiteX0" fmla="*/ 175963 w 250580"/>
              <a:gd name="connsiteY0" fmla="*/ 6804 h 199571"/>
              <a:gd name="connsiteX1" fmla="*/ 125940 w 250580"/>
              <a:gd name="connsiteY1" fmla="*/ 55699 h 199571"/>
              <a:gd name="connsiteX2" fmla="*/ 125940 w 250580"/>
              <a:gd name="connsiteY2" fmla="*/ 55789 h 199571"/>
              <a:gd name="connsiteX3" fmla="*/ 127611 w 250580"/>
              <a:gd name="connsiteY3" fmla="*/ 66947 h 199571"/>
              <a:gd name="connsiteX4" fmla="*/ 23944 w 250580"/>
              <a:gd name="connsiteY4" fmla="*/ 15875 h 199571"/>
              <a:gd name="connsiteX5" fmla="*/ 39443 w 250580"/>
              <a:gd name="connsiteY5" fmla="*/ 81099 h 199571"/>
              <a:gd name="connsiteX6" fmla="*/ 16798 w 250580"/>
              <a:gd name="connsiteY6" fmla="*/ 75021 h 199571"/>
              <a:gd name="connsiteX7" fmla="*/ 16798 w 250580"/>
              <a:gd name="connsiteY7" fmla="*/ 75656 h 199571"/>
              <a:gd name="connsiteX8" fmla="*/ 56984 w 250580"/>
              <a:gd name="connsiteY8" fmla="*/ 123644 h 199571"/>
              <a:gd name="connsiteX9" fmla="*/ 44084 w 250580"/>
              <a:gd name="connsiteY9" fmla="*/ 125367 h 199571"/>
              <a:gd name="connsiteX10" fmla="*/ 34803 w 250580"/>
              <a:gd name="connsiteY10" fmla="*/ 124732 h 199571"/>
              <a:gd name="connsiteX11" fmla="*/ 81207 w 250580"/>
              <a:gd name="connsiteY11" fmla="*/ 158750 h 199571"/>
              <a:gd name="connsiteX12" fmla="*/ 18933 w 250580"/>
              <a:gd name="connsiteY12" fmla="*/ 179161 h 199571"/>
              <a:gd name="connsiteX13" fmla="*/ 6961 w 250580"/>
              <a:gd name="connsiteY13" fmla="*/ 179161 h 199571"/>
              <a:gd name="connsiteX14" fmla="*/ 83713 w 250580"/>
              <a:gd name="connsiteY14" fmla="*/ 201204 h 199571"/>
              <a:gd name="connsiteX15" fmla="*/ 226271 w 250580"/>
              <a:gd name="connsiteY15" fmla="*/ 63693 h 199571"/>
              <a:gd name="connsiteX16" fmla="*/ 226265 w 250580"/>
              <a:gd name="connsiteY16" fmla="*/ 61232 h 199571"/>
              <a:gd name="connsiteX17" fmla="*/ 226265 w 250580"/>
              <a:gd name="connsiteY17" fmla="*/ 54882 h 199571"/>
              <a:gd name="connsiteX18" fmla="*/ 251323 w 250580"/>
              <a:gd name="connsiteY18" fmla="*/ 29573 h 199571"/>
              <a:gd name="connsiteX19" fmla="*/ 222553 w 250580"/>
              <a:gd name="connsiteY19" fmla="*/ 37284 h 199571"/>
              <a:gd name="connsiteX20" fmla="*/ 244548 w 250580"/>
              <a:gd name="connsiteY20" fmla="*/ 10069 h 199571"/>
              <a:gd name="connsiteX21" fmla="*/ 212530 w 250580"/>
              <a:gd name="connsiteY21" fmla="*/ 22225 h 199571"/>
              <a:gd name="connsiteX22" fmla="*/ 175963 w 250580"/>
              <a:gd name="connsiteY22" fmla="*/ 6804 h 19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0580" h="199571">
                <a:moveTo>
                  <a:pt x="175963" y="6804"/>
                </a:moveTo>
                <a:cubicBezTo>
                  <a:pt x="148336" y="6804"/>
                  <a:pt x="125940" y="28695"/>
                  <a:pt x="125940" y="55699"/>
                </a:cubicBezTo>
                <a:cubicBezTo>
                  <a:pt x="125940" y="55729"/>
                  <a:pt x="125940" y="55759"/>
                  <a:pt x="125940" y="55789"/>
                </a:cubicBezTo>
                <a:cubicBezTo>
                  <a:pt x="126020" y="59562"/>
                  <a:pt x="126581" y="63310"/>
                  <a:pt x="127611" y="66947"/>
                </a:cubicBezTo>
                <a:cubicBezTo>
                  <a:pt x="87207" y="65070"/>
                  <a:pt x="49522" y="46504"/>
                  <a:pt x="23944" y="15875"/>
                </a:cubicBezTo>
                <a:cubicBezTo>
                  <a:pt x="10729" y="38213"/>
                  <a:pt x="17508" y="66741"/>
                  <a:pt x="39443" y="81099"/>
                </a:cubicBezTo>
                <a:cubicBezTo>
                  <a:pt x="31504" y="80889"/>
                  <a:pt x="23734" y="78804"/>
                  <a:pt x="16798" y="75021"/>
                </a:cubicBezTo>
                <a:lnTo>
                  <a:pt x="16798" y="75656"/>
                </a:lnTo>
                <a:cubicBezTo>
                  <a:pt x="16847" y="98946"/>
                  <a:pt x="33636" y="118994"/>
                  <a:pt x="56984" y="123644"/>
                </a:cubicBezTo>
                <a:cubicBezTo>
                  <a:pt x="52775" y="124743"/>
                  <a:pt x="48441" y="125323"/>
                  <a:pt x="44084" y="125367"/>
                </a:cubicBezTo>
                <a:cubicBezTo>
                  <a:pt x="40977" y="125424"/>
                  <a:pt x="37871" y="125211"/>
                  <a:pt x="34803" y="124732"/>
                </a:cubicBezTo>
                <a:cubicBezTo>
                  <a:pt x="41327" y="144541"/>
                  <a:pt x="59924" y="158174"/>
                  <a:pt x="81207" y="158750"/>
                </a:cubicBezTo>
                <a:cubicBezTo>
                  <a:pt x="63380" y="172191"/>
                  <a:pt x="41446" y="179380"/>
                  <a:pt x="18933" y="179161"/>
                </a:cubicBezTo>
                <a:cubicBezTo>
                  <a:pt x="14946" y="179392"/>
                  <a:pt x="10948" y="179392"/>
                  <a:pt x="6961" y="179161"/>
                </a:cubicBezTo>
                <a:cubicBezTo>
                  <a:pt x="29837" y="193584"/>
                  <a:pt x="56490" y="201239"/>
                  <a:pt x="83713" y="201204"/>
                </a:cubicBezTo>
                <a:cubicBezTo>
                  <a:pt x="161928" y="201710"/>
                  <a:pt x="225753" y="140144"/>
                  <a:pt x="226271" y="63693"/>
                </a:cubicBezTo>
                <a:cubicBezTo>
                  <a:pt x="226276" y="62873"/>
                  <a:pt x="226275" y="62052"/>
                  <a:pt x="226265" y="61232"/>
                </a:cubicBezTo>
                <a:cubicBezTo>
                  <a:pt x="226265" y="59146"/>
                  <a:pt x="226265" y="57059"/>
                  <a:pt x="226265" y="54882"/>
                </a:cubicBezTo>
                <a:cubicBezTo>
                  <a:pt x="236087" y="47965"/>
                  <a:pt x="244572" y="39395"/>
                  <a:pt x="251323" y="29573"/>
                </a:cubicBezTo>
                <a:cubicBezTo>
                  <a:pt x="242181" y="33533"/>
                  <a:pt x="232483" y="36132"/>
                  <a:pt x="222553" y="37284"/>
                </a:cubicBezTo>
                <a:cubicBezTo>
                  <a:pt x="233018" y="31118"/>
                  <a:pt x="240834" y="21447"/>
                  <a:pt x="244548" y="10069"/>
                </a:cubicBezTo>
                <a:cubicBezTo>
                  <a:pt x="234678" y="15907"/>
                  <a:pt x="223843" y="20020"/>
                  <a:pt x="212530" y="22225"/>
                </a:cubicBezTo>
                <a:cubicBezTo>
                  <a:pt x="203043" y="12368"/>
                  <a:pt x="189808" y="6787"/>
                  <a:pt x="175963" y="6804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 userDrawn="1"/>
        </p:nvSpPr>
        <p:spPr>
          <a:xfrm>
            <a:off x="2567608" y="4398922"/>
            <a:ext cx="230283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3170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06A77D9-EBCE-994B-ADD6-1D2A4BE53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81242B-BF4C-E64A-B35F-03F819581F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C35721C-B367-2746-ACB6-BFFFB4B130C8}"/>
              </a:ext>
            </a:extLst>
          </p:cNvPr>
          <p:cNvSpPr txBox="1"/>
          <p:nvPr userDrawn="1"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dirty="0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@</a:t>
            </a:r>
            <a:r>
              <a:rPr sz="1200" b="0" i="0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HINSouth</a:t>
            </a:r>
            <a:r>
              <a:rPr sz="1200" b="0" i="0" spc="-5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London</a:t>
            </a:r>
            <a:endParaRPr sz="1200" b="0" i="0" dirty="0">
              <a:latin typeface="Corbel" panose="020B0503020204020204" pitchFamily="34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EAEA4DED-C247-404B-9C16-A72355F30A5F}"/>
              </a:ext>
            </a:extLst>
          </p:cNvPr>
          <p:cNvSpPr txBox="1"/>
          <p:nvPr userDrawn="1"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healthinnovationnetwork.com</a:t>
            </a:r>
            <a:endParaRPr sz="1200" b="0" i="0" dirty="0">
              <a:latin typeface="Corbel" panose="020B0503020204020204" pitchFamily="34" charset="0"/>
              <a:cs typeface="GothamRounded-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6845D-55EA-1A4F-AB4B-1CC369030E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for this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49720-86BE-F944-8456-F9E7BAC643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author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B34AF-70DC-1A48-9B8D-BC251DEDD7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here to edit author title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D622F1CA-B279-F447-8F98-974AFBE2961D}"/>
              </a:ext>
            </a:extLst>
          </p:cNvPr>
          <p:cNvSpPr/>
          <p:nvPr/>
        </p:nvSpPr>
        <p:spPr>
          <a:xfrm>
            <a:off x="663908" y="4414278"/>
            <a:ext cx="250581" cy="199571"/>
          </a:xfrm>
          <a:custGeom>
            <a:avLst/>
            <a:gdLst>
              <a:gd name="connsiteX0" fmla="*/ 175963 w 250580"/>
              <a:gd name="connsiteY0" fmla="*/ 6804 h 199571"/>
              <a:gd name="connsiteX1" fmla="*/ 125940 w 250580"/>
              <a:gd name="connsiteY1" fmla="*/ 55699 h 199571"/>
              <a:gd name="connsiteX2" fmla="*/ 125940 w 250580"/>
              <a:gd name="connsiteY2" fmla="*/ 55789 h 199571"/>
              <a:gd name="connsiteX3" fmla="*/ 127611 w 250580"/>
              <a:gd name="connsiteY3" fmla="*/ 66947 h 199571"/>
              <a:gd name="connsiteX4" fmla="*/ 23944 w 250580"/>
              <a:gd name="connsiteY4" fmla="*/ 15875 h 199571"/>
              <a:gd name="connsiteX5" fmla="*/ 39443 w 250580"/>
              <a:gd name="connsiteY5" fmla="*/ 81099 h 199571"/>
              <a:gd name="connsiteX6" fmla="*/ 16798 w 250580"/>
              <a:gd name="connsiteY6" fmla="*/ 75021 h 199571"/>
              <a:gd name="connsiteX7" fmla="*/ 16798 w 250580"/>
              <a:gd name="connsiteY7" fmla="*/ 75656 h 199571"/>
              <a:gd name="connsiteX8" fmla="*/ 56984 w 250580"/>
              <a:gd name="connsiteY8" fmla="*/ 123644 h 199571"/>
              <a:gd name="connsiteX9" fmla="*/ 44084 w 250580"/>
              <a:gd name="connsiteY9" fmla="*/ 125367 h 199571"/>
              <a:gd name="connsiteX10" fmla="*/ 34803 w 250580"/>
              <a:gd name="connsiteY10" fmla="*/ 124732 h 199571"/>
              <a:gd name="connsiteX11" fmla="*/ 81207 w 250580"/>
              <a:gd name="connsiteY11" fmla="*/ 158750 h 199571"/>
              <a:gd name="connsiteX12" fmla="*/ 18933 w 250580"/>
              <a:gd name="connsiteY12" fmla="*/ 179161 h 199571"/>
              <a:gd name="connsiteX13" fmla="*/ 6961 w 250580"/>
              <a:gd name="connsiteY13" fmla="*/ 179161 h 199571"/>
              <a:gd name="connsiteX14" fmla="*/ 83713 w 250580"/>
              <a:gd name="connsiteY14" fmla="*/ 201204 h 199571"/>
              <a:gd name="connsiteX15" fmla="*/ 226271 w 250580"/>
              <a:gd name="connsiteY15" fmla="*/ 63693 h 199571"/>
              <a:gd name="connsiteX16" fmla="*/ 226265 w 250580"/>
              <a:gd name="connsiteY16" fmla="*/ 61232 h 199571"/>
              <a:gd name="connsiteX17" fmla="*/ 226265 w 250580"/>
              <a:gd name="connsiteY17" fmla="*/ 54882 h 199571"/>
              <a:gd name="connsiteX18" fmla="*/ 251323 w 250580"/>
              <a:gd name="connsiteY18" fmla="*/ 29573 h 199571"/>
              <a:gd name="connsiteX19" fmla="*/ 222553 w 250580"/>
              <a:gd name="connsiteY19" fmla="*/ 37284 h 199571"/>
              <a:gd name="connsiteX20" fmla="*/ 244548 w 250580"/>
              <a:gd name="connsiteY20" fmla="*/ 10069 h 199571"/>
              <a:gd name="connsiteX21" fmla="*/ 212530 w 250580"/>
              <a:gd name="connsiteY21" fmla="*/ 22225 h 199571"/>
              <a:gd name="connsiteX22" fmla="*/ 175963 w 250580"/>
              <a:gd name="connsiteY22" fmla="*/ 6804 h 19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0580" h="199571">
                <a:moveTo>
                  <a:pt x="175963" y="6804"/>
                </a:moveTo>
                <a:cubicBezTo>
                  <a:pt x="148336" y="6804"/>
                  <a:pt x="125940" y="28695"/>
                  <a:pt x="125940" y="55699"/>
                </a:cubicBezTo>
                <a:cubicBezTo>
                  <a:pt x="125940" y="55729"/>
                  <a:pt x="125940" y="55759"/>
                  <a:pt x="125940" y="55789"/>
                </a:cubicBezTo>
                <a:cubicBezTo>
                  <a:pt x="126020" y="59562"/>
                  <a:pt x="126581" y="63310"/>
                  <a:pt x="127611" y="66947"/>
                </a:cubicBezTo>
                <a:cubicBezTo>
                  <a:pt x="87207" y="65070"/>
                  <a:pt x="49522" y="46504"/>
                  <a:pt x="23944" y="15875"/>
                </a:cubicBezTo>
                <a:cubicBezTo>
                  <a:pt x="10729" y="38213"/>
                  <a:pt x="17508" y="66741"/>
                  <a:pt x="39443" y="81099"/>
                </a:cubicBezTo>
                <a:cubicBezTo>
                  <a:pt x="31504" y="80889"/>
                  <a:pt x="23734" y="78804"/>
                  <a:pt x="16798" y="75021"/>
                </a:cubicBezTo>
                <a:lnTo>
                  <a:pt x="16798" y="75656"/>
                </a:lnTo>
                <a:cubicBezTo>
                  <a:pt x="16847" y="98946"/>
                  <a:pt x="33636" y="118994"/>
                  <a:pt x="56984" y="123644"/>
                </a:cubicBezTo>
                <a:cubicBezTo>
                  <a:pt x="52775" y="124743"/>
                  <a:pt x="48441" y="125323"/>
                  <a:pt x="44084" y="125367"/>
                </a:cubicBezTo>
                <a:cubicBezTo>
                  <a:pt x="40977" y="125424"/>
                  <a:pt x="37871" y="125211"/>
                  <a:pt x="34803" y="124732"/>
                </a:cubicBezTo>
                <a:cubicBezTo>
                  <a:pt x="41327" y="144541"/>
                  <a:pt x="59924" y="158174"/>
                  <a:pt x="81207" y="158750"/>
                </a:cubicBezTo>
                <a:cubicBezTo>
                  <a:pt x="63380" y="172191"/>
                  <a:pt x="41446" y="179380"/>
                  <a:pt x="18933" y="179161"/>
                </a:cubicBezTo>
                <a:cubicBezTo>
                  <a:pt x="14946" y="179392"/>
                  <a:pt x="10948" y="179392"/>
                  <a:pt x="6961" y="179161"/>
                </a:cubicBezTo>
                <a:cubicBezTo>
                  <a:pt x="29837" y="193584"/>
                  <a:pt x="56490" y="201239"/>
                  <a:pt x="83713" y="201204"/>
                </a:cubicBezTo>
                <a:cubicBezTo>
                  <a:pt x="161928" y="201710"/>
                  <a:pt x="225753" y="140144"/>
                  <a:pt x="226271" y="63693"/>
                </a:cubicBezTo>
                <a:cubicBezTo>
                  <a:pt x="226276" y="62873"/>
                  <a:pt x="226275" y="62052"/>
                  <a:pt x="226265" y="61232"/>
                </a:cubicBezTo>
                <a:cubicBezTo>
                  <a:pt x="226265" y="59146"/>
                  <a:pt x="226265" y="57059"/>
                  <a:pt x="226265" y="54882"/>
                </a:cubicBezTo>
                <a:cubicBezTo>
                  <a:pt x="236087" y="47965"/>
                  <a:pt x="244572" y="39395"/>
                  <a:pt x="251323" y="29573"/>
                </a:cubicBezTo>
                <a:cubicBezTo>
                  <a:pt x="242181" y="33533"/>
                  <a:pt x="232483" y="36132"/>
                  <a:pt x="222553" y="37284"/>
                </a:cubicBezTo>
                <a:cubicBezTo>
                  <a:pt x="233018" y="31118"/>
                  <a:pt x="240834" y="21447"/>
                  <a:pt x="244548" y="10069"/>
                </a:cubicBezTo>
                <a:cubicBezTo>
                  <a:pt x="234678" y="15907"/>
                  <a:pt x="223843" y="20020"/>
                  <a:pt x="212530" y="22225"/>
                </a:cubicBezTo>
                <a:cubicBezTo>
                  <a:pt x="203043" y="12368"/>
                  <a:pt x="189808" y="6787"/>
                  <a:pt x="175963" y="6804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30D8AB86-F433-F049-A459-A23C6E0508C1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 userDrawn="1"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dirty="0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@</a:t>
            </a:r>
            <a:r>
              <a:rPr sz="1200" b="0" i="0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HINSouth</a:t>
            </a:r>
            <a:r>
              <a:rPr sz="1200" b="0" i="0" spc="-5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London</a:t>
            </a:r>
            <a:endParaRPr sz="1200" b="0" i="0" dirty="0">
              <a:latin typeface="Corbel" panose="020B0503020204020204" pitchFamily="34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 userDrawn="1"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healthinnovationnetwork.com</a:t>
            </a:r>
            <a:endParaRPr sz="1200" b="0" i="0" dirty="0">
              <a:latin typeface="Corbel" panose="020B0503020204020204" pitchFamily="34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here to edit author title</a:t>
            </a:r>
          </a:p>
        </p:txBody>
      </p:sp>
      <p:sp>
        <p:nvSpPr>
          <p:cNvPr id="22" name="Graphic 7">
            <a:extLst>
              <a:ext uri="{FF2B5EF4-FFF2-40B4-BE49-F238E27FC236}">
                <a16:creationId xmlns:a16="http://schemas.microsoft.com/office/drawing/2014/main" id="{5AF3325D-F63F-EE45-9693-1C075FBF8827}"/>
              </a:ext>
            </a:extLst>
          </p:cNvPr>
          <p:cNvSpPr/>
          <p:nvPr userDrawn="1"/>
        </p:nvSpPr>
        <p:spPr>
          <a:xfrm>
            <a:off x="663908" y="4414278"/>
            <a:ext cx="250581" cy="199571"/>
          </a:xfrm>
          <a:custGeom>
            <a:avLst/>
            <a:gdLst>
              <a:gd name="connsiteX0" fmla="*/ 175963 w 250580"/>
              <a:gd name="connsiteY0" fmla="*/ 6804 h 199571"/>
              <a:gd name="connsiteX1" fmla="*/ 125940 w 250580"/>
              <a:gd name="connsiteY1" fmla="*/ 55699 h 199571"/>
              <a:gd name="connsiteX2" fmla="*/ 125940 w 250580"/>
              <a:gd name="connsiteY2" fmla="*/ 55789 h 199571"/>
              <a:gd name="connsiteX3" fmla="*/ 127611 w 250580"/>
              <a:gd name="connsiteY3" fmla="*/ 66947 h 199571"/>
              <a:gd name="connsiteX4" fmla="*/ 23944 w 250580"/>
              <a:gd name="connsiteY4" fmla="*/ 15875 h 199571"/>
              <a:gd name="connsiteX5" fmla="*/ 39443 w 250580"/>
              <a:gd name="connsiteY5" fmla="*/ 81099 h 199571"/>
              <a:gd name="connsiteX6" fmla="*/ 16798 w 250580"/>
              <a:gd name="connsiteY6" fmla="*/ 75021 h 199571"/>
              <a:gd name="connsiteX7" fmla="*/ 16798 w 250580"/>
              <a:gd name="connsiteY7" fmla="*/ 75656 h 199571"/>
              <a:gd name="connsiteX8" fmla="*/ 56984 w 250580"/>
              <a:gd name="connsiteY8" fmla="*/ 123644 h 199571"/>
              <a:gd name="connsiteX9" fmla="*/ 44084 w 250580"/>
              <a:gd name="connsiteY9" fmla="*/ 125367 h 199571"/>
              <a:gd name="connsiteX10" fmla="*/ 34803 w 250580"/>
              <a:gd name="connsiteY10" fmla="*/ 124732 h 199571"/>
              <a:gd name="connsiteX11" fmla="*/ 81207 w 250580"/>
              <a:gd name="connsiteY11" fmla="*/ 158750 h 199571"/>
              <a:gd name="connsiteX12" fmla="*/ 18933 w 250580"/>
              <a:gd name="connsiteY12" fmla="*/ 179161 h 199571"/>
              <a:gd name="connsiteX13" fmla="*/ 6961 w 250580"/>
              <a:gd name="connsiteY13" fmla="*/ 179161 h 199571"/>
              <a:gd name="connsiteX14" fmla="*/ 83713 w 250580"/>
              <a:gd name="connsiteY14" fmla="*/ 201204 h 199571"/>
              <a:gd name="connsiteX15" fmla="*/ 226271 w 250580"/>
              <a:gd name="connsiteY15" fmla="*/ 63693 h 199571"/>
              <a:gd name="connsiteX16" fmla="*/ 226265 w 250580"/>
              <a:gd name="connsiteY16" fmla="*/ 61232 h 199571"/>
              <a:gd name="connsiteX17" fmla="*/ 226265 w 250580"/>
              <a:gd name="connsiteY17" fmla="*/ 54882 h 199571"/>
              <a:gd name="connsiteX18" fmla="*/ 251323 w 250580"/>
              <a:gd name="connsiteY18" fmla="*/ 29573 h 199571"/>
              <a:gd name="connsiteX19" fmla="*/ 222553 w 250580"/>
              <a:gd name="connsiteY19" fmla="*/ 37284 h 199571"/>
              <a:gd name="connsiteX20" fmla="*/ 244548 w 250580"/>
              <a:gd name="connsiteY20" fmla="*/ 10069 h 199571"/>
              <a:gd name="connsiteX21" fmla="*/ 212530 w 250580"/>
              <a:gd name="connsiteY21" fmla="*/ 22225 h 199571"/>
              <a:gd name="connsiteX22" fmla="*/ 175963 w 250580"/>
              <a:gd name="connsiteY22" fmla="*/ 6804 h 19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0580" h="199571">
                <a:moveTo>
                  <a:pt x="175963" y="6804"/>
                </a:moveTo>
                <a:cubicBezTo>
                  <a:pt x="148336" y="6804"/>
                  <a:pt x="125940" y="28695"/>
                  <a:pt x="125940" y="55699"/>
                </a:cubicBezTo>
                <a:cubicBezTo>
                  <a:pt x="125940" y="55729"/>
                  <a:pt x="125940" y="55759"/>
                  <a:pt x="125940" y="55789"/>
                </a:cubicBezTo>
                <a:cubicBezTo>
                  <a:pt x="126020" y="59562"/>
                  <a:pt x="126581" y="63310"/>
                  <a:pt x="127611" y="66947"/>
                </a:cubicBezTo>
                <a:cubicBezTo>
                  <a:pt x="87207" y="65070"/>
                  <a:pt x="49522" y="46504"/>
                  <a:pt x="23944" y="15875"/>
                </a:cubicBezTo>
                <a:cubicBezTo>
                  <a:pt x="10729" y="38213"/>
                  <a:pt x="17508" y="66741"/>
                  <a:pt x="39443" y="81099"/>
                </a:cubicBezTo>
                <a:cubicBezTo>
                  <a:pt x="31504" y="80889"/>
                  <a:pt x="23734" y="78804"/>
                  <a:pt x="16798" y="75021"/>
                </a:cubicBezTo>
                <a:lnTo>
                  <a:pt x="16798" y="75656"/>
                </a:lnTo>
                <a:cubicBezTo>
                  <a:pt x="16847" y="98946"/>
                  <a:pt x="33636" y="118994"/>
                  <a:pt x="56984" y="123644"/>
                </a:cubicBezTo>
                <a:cubicBezTo>
                  <a:pt x="52775" y="124743"/>
                  <a:pt x="48441" y="125323"/>
                  <a:pt x="44084" y="125367"/>
                </a:cubicBezTo>
                <a:cubicBezTo>
                  <a:pt x="40977" y="125424"/>
                  <a:pt x="37871" y="125211"/>
                  <a:pt x="34803" y="124732"/>
                </a:cubicBezTo>
                <a:cubicBezTo>
                  <a:pt x="41327" y="144541"/>
                  <a:pt x="59924" y="158174"/>
                  <a:pt x="81207" y="158750"/>
                </a:cubicBezTo>
                <a:cubicBezTo>
                  <a:pt x="63380" y="172191"/>
                  <a:pt x="41446" y="179380"/>
                  <a:pt x="18933" y="179161"/>
                </a:cubicBezTo>
                <a:cubicBezTo>
                  <a:pt x="14946" y="179392"/>
                  <a:pt x="10948" y="179392"/>
                  <a:pt x="6961" y="179161"/>
                </a:cubicBezTo>
                <a:cubicBezTo>
                  <a:pt x="29837" y="193584"/>
                  <a:pt x="56490" y="201239"/>
                  <a:pt x="83713" y="201204"/>
                </a:cubicBezTo>
                <a:cubicBezTo>
                  <a:pt x="161928" y="201710"/>
                  <a:pt x="225753" y="140144"/>
                  <a:pt x="226271" y="63693"/>
                </a:cubicBezTo>
                <a:cubicBezTo>
                  <a:pt x="226276" y="62873"/>
                  <a:pt x="226275" y="62052"/>
                  <a:pt x="226265" y="61232"/>
                </a:cubicBezTo>
                <a:cubicBezTo>
                  <a:pt x="226265" y="59146"/>
                  <a:pt x="226265" y="57059"/>
                  <a:pt x="226265" y="54882"/>
                </a:cubicBezTo>
                <a:cubicBezTo>
                  <a:pt x="236087" y="47965"/>
                  <a:pt x="244572" y="39395"/>
                  <a:pt x="251323" y="29573"/>
                </a:cubicBezTo>
                <a:cubicBezTo>
                  <a:pt x="242181" y="33533"/>
                  <a:pt x="232483" y="36132"/>
                  <a:pt x="222553" y="37284"/>
                </a:cubicBezTo>
                <a:cubicBezTo>
                  <a:pt x="233018" y="31118"/>
                  <a:pt x="240834" y="21447"/>
                  <a:pt x="244548" y="10069"/>
                </a:cubicBezTo>
                <a:cubicBezTo>
                  <a:pt x="234678" y="15907"/>
                  <a:pt x="223843" y="20020"/>
                  <a:pt x="212530" y="22225"/>
                </a:cubicBezTo>
                <a:cubicBezTo>
                  <a:pt x="203043" y="12368"/>
                  <a:pt x="189808" y="6787"/>
                  <a:pt x="175963" y="6804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 userDrawn="1"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 userDrawn="1"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dirty="0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@</a:t>
            </a:r>
            <a:r>
              <a:rPr sz="1200" b="0" i="0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HINSouth</a:t>
            </a:r>
            <a:r>
              <a:rPr sz="1200" b="0" i="0" spc="-5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London</a:t>
            </a:r>
            <a:endParaRPr sz="1200" b="0" i="0" dirty="0">
              <a:latin typeface="Corbel" panose="020B0503020204020204" pitchFamily="34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 userDrawn="1"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healthinnovationnetwork.com</a:t>
            </a:r>
            <a:endParaRPr sz="1200" b="0" i="0" dirty="0">
              <a:latin typeface="Corbel" panose="020B0503020204020204" pitchFamily="34" charset="0"/>
              <a:cs typeface="GothamRounded-Book"/>
            </a:endParaRPr>
          </a:p>
        </p:txBody>
      </p:sp>
      <p:sp>
        <p:nvSpPr>
          <p:cNvPr id="22" name="Graphic 7">
            <a:extLst>
              <a:ext uri="{FF2B5EF4-FFF2-40B4-BE49-F238E27FC236}">
                <a16:creationId xmlns:a16="http://schemas.microsoft.com/office/drawing/2014/main" id="{5AF3325D-F63F-EE45-9693-1C075FBF8827}"/>
              </a:ext>
            </a:extLst>
          </p:cNvPr>
          <p:cNvSpPr/>
          <p:nvPr userDrawn="1"/>
        </p:nvSpPr>
        <p:spPr>
          <a:xfrm>
            <a:off x="663908" y="4414278"/>
            <a:ext cx="250581" cy="199571"/>
          </a:xfrm>
          <a:custGeom>
            <a:avLst/>
            <a:gdLst>
              <a:gd name="connsiteX0" fmla="*/ 175963 w 250580"/>
              <a:gd name="connsiteY0" fmla="*/ 6804 h 199571"/>
              <a:gd name="connsiteX1" fmla="*/ 125940 w 250580"/>
              <a:gd name="connsiteY1" fmla="*/ 55699 h 199571"/>
              <a:gd name="connsiteX2" fmla="*/ 125940 w 250580"/>
              <a:gd name="connsiteY2" fmla="*/ 55789 h 199571"/>
              <a:gd name="connsiteX3" fmla="*/ 127611 w 250580"/>
              <a:gd name="connsiteY3" fmla="*/ 66947 h 199571"/>
              <a:gd name="connsiteX4" fmla="*/ 23944 w 250580"/>
              <a:gd name="connsiteY4" fmla="*/ 15875 h 199571"/>
              <a:gd name="connsiteX5" fmla="*/ 39443 w 250580"/>
              <a:gd name="connsiteY5" fmla="*/ 81099 h 199571"/>
              <a:gd name="connsiteX6" fmla="*/ 16798 w 250580"/>
              <a:gd name="connsiteY6" fmla="*/ 75021 h 199571"/>
              <a:gd name="connsiteX7" fmla="*/ 16798 w 250580"/>
              <a:gd name="connsiteY7" fmla="*/ 75656 h 199571"/>
              <a:gd name="connsiteX8" fmla="*/ 56984 w 250580"/>
              <a:gd name="connsiteY8" fmla="*/ 123644 h 199571"/>
              <a:gd name="connsiteX9" fmla="*/ 44084 w 250580"/>
              <a:gd name="connsiteY9" fmla="*/ 125367 h 199571"/>
              <a:gd name="connsiteX10" fmla="*/ 34803 w 250580"/>
              <a:gd name="connsiteY10" fmla="*/ 124732 h 199571"/>
              <a:gd name="connsiteX11" fmla="*/ 81207 w 250580"/>
              <a:gd name="connsiteY11" fmla="*/ 158750 h 199571"/>
              <a:gd name="connsiteX12" fmla="*/ 18933 w 250580"/>
              <a:gd name="connsiteY12" fmla="*/ 179161 h 199571"/>
              <a:gd name="connsiteX13" fmla="*/ 6961 w 250580"/>
              <a:gd name="connsiteY13" fmla="*/ 179161 h 199571"/>
              <a:gd name="connsiteX14" fmla="*/ 83713 w 250580"/>
              <a:gd name="connsiteY14" fmla="*/ 201204 h 199571"/>
              <a:gd name="connsiteX15" fmla="*/ 226271 w 250580"/>
              <a:gd name="connsiteY15" fmla="*/ 63693 h 199571"/>
              <a:gd name="connsiteX16" fmla="*/ 226265 w 250580"/>
              <a:gd name="connsiteY16" fmla="*/ 61232 h 199571"/>
              <a:gd name="connsiteX17" fmla="*/ 226265 w 250580"/>
              <a:gd name="connsiteY17" fmla="*/ 54882 h 199571"/>
              <a:gd name="connsiteX18" fmla="*/ 251323 w 250580"/>
              <a:gd name="connsiteY18" fmla="*/ 29573 h 199571"/>
              <a:gd name="connsiteX19" fmla="*/ 222553 w 250580"/>
              <a:gd name="connsiteY19" fmla="*/ 37284 h 199571"/>
              <a:gd name="connsiteX20" fmla="*/ 244548 w 250580"/>
              <a:gd name="connsiteY20" fmla="*/ 10069 h 199571"/>
              <a:gd name="connsiteX21" fmla="*/ 212530 w 250580"/>
              <a:gd name="connsiteY21" fmla="*/ 22225 h 199571"/>
              <a:gd name="connsiteX22" fmla="*/ 175963 w 250580"/>
              <a:gd name="connsiteY22" fmla="*/ 6804 h 19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0580" h="199571">
                <a:moveTo>
                  <a:pt x="175963" y="6804"/>
                </a:moveTo>
                <a:cubicBezTo>
                  <a:pt x="148336" y="6804"/>
                  <a:pt x="125940" y="28695"/>
                  <a:pt x="125940" y="55699"/>
                </a:cubicBezTo>
                <a:cubicBezTo>
                  <a:pt x="125940" y="55729"/>
                  <a:pt x="125940" y="55759"/>
                  <a:pt x="125940" y="55789"/>
                </a:cubicBezTo>
                <a:cubicBezTo>
                  <a:pt x="126020" y="59562"/>
                  <a:pt x="126581" y="63310"/>
                  <a:pt x="127611" y="66947"/>
                </a:cubicBezTo>
                <a:cubicBezTo>
                  <a:pt x="87207" y="65070"/>
                  <a:pt x="49522" y="46504"/>
                  <a:pt x="23944" y="15875"/>
                </a:cubicBezTo>
                <a:cubicBezTo>
                  <a:pt x="10729" y="38213"/>
                  <a:pt x="17508" y="66741"/>
                  <a:pt x="39443" y="81099"/>
                </a:cubicBezTo>
                <a:cubicBezTo>
                  <a:pt x="31504" y="80889"/>
                  <a:pt x="23734" y="78804"/>
                  <a:pt x="16798" y="75021"/>
                </a:cubicBezTo>
                <a:lnTo>
                  <a:pt x="16798" y="75656"/>
                </a:lnTo>
                <a:cubicBezTo>
                  <a:pt x="16847" y="98946"/>
                  <a:pt x="33636" y="118994"/>
                  <a:pt x="56984" y="123644"/>
                </a:cubicBezTo>
                <a:cubicBezTo>
                  <a:pt x="52775" y="124743"/>
                  <a:pt x="48441" y="125323"/>
                  <a:pt x="44084" y="125367"/>
                </a:cubicBezTo>
                <a:cubicBezTo>
                  <a:pt x="40977" y="125424"/>
                  <a:pt x="37871" y="125211"/>
                  <a:pt x="34803" y="124732"/>
                </a:cubicBezTo>
                <a:cubicBezTo>
                  <a:pt x="41327" y="144541"/>
                  <a:pt x="59924" y="158174"/>
                  <a:pt x="81207" y="158750"/>
                </a:cubicBezTo>
                <a:cubicBezTo>
                  <a:pt x="63380" y="172191"/>
                  <a:pt x="41446" y="179380"/>
                  <a:pt x="18933" y="179161"/>
                </a:cubicBezTo>
                <a:cubicBezTo>
                  <a:pt x="14946" y="179392"/>
                  <a:pt x="10948" y="179392"/>
                  <a:pt x="6961" y="179161"/>
                </a:cubicBezTo>
                <a:cubicBezTo>
                  <a:pt x="29837" y="193584"/>
                  <a:pt x="56490" y="201239"/>
                  <a:pt x="83713" y="201204"/>
                </a:cubicBezTo>
                <a:cubicBezTo>
                  <a:pt x="161928" y="201710"/>
                  <a:pt x="225753" y="140144"/>
                  <a:pt x="226271" y="63693"/>
                </a:cubicBezTo>
                <a:cubicBezTo>
                  <a:pt x="226276" y="62873"/>
                  <a:pt x="226275" y="62052"/>
                  <a:pt x="226265" y="61232"/>
                </a:cubicBezTo>
                <a:cubicBezTo>
                  <a:pt x="226265" y="59146"/>
                  <a:pt x="226265" y="57059"/>
                  <a:pt x="226265" y="54882"/>
                </a:cubicBezTo>
                <a:cubicBezTo>
                  <a:pt x="236087" y="47965"/>
                  <a:pt x="244572" y="39395"/>
                  <a:pt x="251323" y="29573"/>
                </a:cubicBezTo>
                <a:cubicBezTo>
                  <a:pt x="242181" y="33533"/>
                  <a:pt x="232483" y="36132"/>
                  <a:pt x="222553" y="37284"/>
                </a:cubicBezTo>
                <a:cubicBezTo>
                  <a:pt x="233018" y="31118"/>
                  <a:pt x="240834" y="21447"/>
                  <a:pt x="244548" y="10069"/>
                </a:cubicBezTo>
                <a:cubicBezTo>
                  <a:pt x="234678" y="15907"/>
                  <a:pt x="223843" y="20020"/>
                  <a:pt x="212530" y="22225"/>
                </a:cubicBezTo>
                <a:cubicBezTo>
                  <a:pt x="203043" y="12368"/>
                  <a:pt x="189808" y="6787"/>
                  <a:pt x="175963" y="6804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 userDrawn="1"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E904F8-9B44-C847-92F7-0351952C4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for this presentation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11A360-64B4-A849-AD3F-BA40A39A08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author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4EA1067-AD94-4441-BED0-8B620379B5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here to edit author title</a:t>
            </a:r>
          </a:p>
        </p:txBody>
      </p:sp>
    </p:spTree>
    <p:extLst>
      <p:ext uri="{BB962C8B-B14F-4D97-AF65-F5344CB8AC3E}">
        <p14:creationId xmlns:p14="http://schemas.microsoft.com/office/powerpoint/2010/main" val="10090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 userDrawn="1"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dirty="0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@</a:t>
            </a:r>
            <a:r>
              <a:rPr sz="1200" b="0" i="0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HINSouth</a:t>
            </a:r>
            <a:r>
              <a:rPr sz="1200" b="0" i="0" spc="-5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London</a:t>
            </a:r>
            <a:endParaRPr sz="1200" b="0" i="0" dirty="0">
              <a:latin typeface="Corbel" panose="020B0503020204020204" pitchFamily="34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 userDrawn="1"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dirty="0" err="1">
                <a:solidFill>
                  <a:srgbClr val="FFFFFF"/>
                </a:solidFill>
                <a:latin typeface="Corbel" panose="020B0503020204020204" pitchFamily="34" charset="0"/>
                <a:cs typeface="GothamRounded-Book"/>
              </a:rPr>
              <a:t>healthinnovationnetwork.com</a:t>
            </a:r>
            <a:endParaRPr sz="1200" b="0" i="0" dirty="0">
              <a:latin typeface="Corbel" panose="020B0503020204020204" pitchFamily="34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here to edit author title</a:t>
            </a:r>
          </a:p>
        </p:txBody>
      </p:sp>
      <p:sp>
        <p:nvSpPr>
          <p:cNvPr id="22" name="Graphic 7">
            <a:extLst>
              <a:ext uri="{FF2B5EF4-FFF2-40B4-BE49-F238E27FC236}">
                <a16:creationId xmlns:a16="http://schemas.microsoft.com/office/drawing/2014/main" id="{5AF3325D-F63F-EE45-9693-1C075FBF8827}"/>
              </a:ext>
            </a:extLst>
          </p:cNvPr>
          <p:cNvSpPr/>
          <p:nvPr userDrawn="1"/>
        </p:nvSpPr>
        <p:spPr>
          <a:xfrm>
            <a:off x="663908" y="4414278"/>
            <a:ext cx="250581" cy="199571"/>
          </a:xfrm>
          <a:custGeom>
            <a:avLst/>
            <a:gdLst>
              <a:gd name="connsiteX0" fmla="*/ 175963 w 250580"/>
              <a:gd name="connsiteY0" fmla="*/ 6804 h 199571"/>
              <a:gd name="connsiteX1" fmla="*/ 125940 w 250580"/>
              <a:gd name="connsiteY1" fmla="*/ 55699 h 199571"/>
              <a:gd name="connsiteX2" fmla="*/ 125940 w 250580"/>
              <a:gd name="connsiteY2" fmla="*/ 55789 h 199571"/>
              <a:gd name="connsiteX3" fmla="*/ 127611 w 250580"/>
              <a:gd name="connsiteY3" fmla="*/ 66947 h 199571"/>
              <a:gd name="connsiteX4" fmla="*/ 23944 w 250580"/>
              <a:gd name="connsiteY4" fmla="*/ 15875 h 199571"/>
              <a:gd name="connsiteX5" fmla="*/ 39443 w 250580"/>
              <a:gd name="connsiteY5" fmla="*/ 81099 h 199571"/>
              <a:gd name="connsiteX6" fmla="*/ 16798 w 250580"/>
              <a:gd name="connsiteY6" fmla="*/ 75021 h 199571"/>
              <a:gd name="connsiteX7" fmla="*/ 16798 w 250580"/>
              <a:gd name="connsiteY7" fmla="*/ 75656 h 199571"/>
              <a:gd name="connsiteX8" fmla="*/ 56984 w 250580"/>
              <a:gd name="connsiteY8" fmla="*/ 123644 h 199571"/>
              <a:gd name="connsiteX9" fmla="*/ 44084 w 250580"/>
              <a:gd name="connsiteY9" fmla="*/ 125367 h 199571"/>
              <a:gd name="connsiteX10" fmla="*/ 34803 w 250580"/>
              <a:gd name="connsiteY10" fmla="*/ 124732 h 199571"/>
              <a:gd name="connsiteX11" fmla="*/ 81207 w 250580"/>
              <a:gd name="connsiteY11" fmla="*/ 158750 h 199571"/>
              <a:gd name="connsiteX12" fmla="*/ 18933 w 250580"/>
              <a:gd name="connsiteY12" fmla="*/ 179161 h 199571"/>
              <a:gd name="connsiteX13" fmla="*/ 6961 w 250580"/>
              <a:gd name="connsiteY13" fmla="*/ 179161 h 199571"/>
              <a:gd name="connsiteX14" fmla="*/ 83713 w 250580"/>
              <a:gd name="connsiteY14" fmla="*/ 201204 h 199571"/>
              <a:gd name="connsiteX15" fmla="*/ 226271 w 250580"/>
              <a:gd name="connsiteY15" fmla="*/ 63693 h 199571"/>
              <a:gd name="connsiteX16" fmla="*/ 226265 w 250580"/>
              <a:gd name="connsiteY16" fmla="*/ 61232 h 199571"/>
              <a:gd name="connsiteX17" fmla="*/ 226265 w 250580"/>
              <a:gd name="connsiteY17" fmla="*/ 54882 h 199571"/>
              <a:gd name="connsiteX18" fmla="*/ 251323 w 250580"/>
              <a:gd name="connsiteY18" fmla="*/ 29573 h 199571"/>
              <a:gd name="connsiteX19" fmla="*/ 222553 w 250580"/>
              <a:gd name="connsiteY19" fmla="*/ 37284 h 199571"/>
              <a:gd name="connsiteX20" fmla="*/ 244548 w 250580"/>
              <a:gd name="connsiteY20" fmla="*/ 10069 h 199571"/>
              <a:gd name="connsiteX21" fmla="*/ 212530 w 250580"/>
              <a:gd name="connsiteY21" fmla="*/ 22225 h 199571"/>
              <a:gd name="connsiteX22" fmla="*/ 175963 w 250580"/>
              <a:gd name="connsiteY22" fmla="*/ 6804 h 19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0580" h="199571">
                <a:moveTo>
                  <a:pt x="175963" y="6804"/>
                </a:moveTo>
                <a:cubicBezTo>
                  <a:pt x="148336" y="6804"/>
                  <a:pt x="125940" y="28695"/>
                  <a:pt x="125940" y="55699"/>
                </a:cubicBezTo>
                <a:cubicBezTo>
                  <a:pt x="125940" y="55729"/>
                  <a:pt x="125940" y="55759"/>
                  <a:pt x="125940" y="55789"/>
                </a:cubicBezTo>
                <a:cubicBezTo>
                  <a:pt x="126020" y="59562"/>
                  <a:pt x="126581" y="63310"/>
                  <a:pt x="127611" y="66947"/>
                </a:cubicBezTo>
                <a:cubicBezTo>
                  <a:pt x="87207" y="65070"/>
                  <a:pt x="49522" y="46504"/>
                  <a:pt x="23944" y="15875"/>
                </a:cubicBezTo>
                <a:cubicBezTo>
                  <a:pt x="10729" y="38213"/>
                  <a:pt x="17508" y="66741"/>
                  <a:pt x="39443" y="81099"/>
                </a:cubicBezTo>
                <a:cubicBezTo>
                  <a:pt x="31504" y="80889"/>
                  <a:pt x="23734" y="78804"/>
                  <a:pt x="16798" y="75021"/>
                </a:cubicBezTo>
                <a:lnTo>
                  <a:pt x="16798" y="75656"/>
                </a:lnTo>
                <a:cubicBezTo>
                  <a:pt x="16847" y="98946"/>
                  <a:pt x="33636" y="118994"/>
                  <a:pt x="56984" y="123644"/>
                </a:cubicBezTo>
                <a:cubicBezTo>
                  <a:pt x="52775" y="124743"/>
                  <a:pt x="48441" y="125323"/>
                  <a:pt x="44084" y="125367"/>
                </a:cubicBezTo>
                <a:cubicBezTo>
                  <a:pt x="40977" y="125424"/>
                  <a:pt x="37871" y="125211"/>
                  <a:pt x="34803" y="124732"/>
                </a:cubicBezTo>
                <a:cubicBezTo>
                  <a:pt x="41327" y="144541"/>
                  <a:pt x="59924" y="158174"/>
                  <a:pt x="81207" y="158750"/>
                </a:cubicBezTo>
                <a:cubicBezTo>
                  <a:pt x="63380" y="172191"/>
                  <a:pt x="41446" y="179380"/>
                  <a:pt x="18933" y="179161"/>
                </a:cubicBezTo>
                <a:cubicBezTo>
                  <a:pt x="14946" y="179392"/>
                  <a:pt x="10948" y="179392"/>
                  <a:pt x="6961" y="179161"/>
                </a:cubicBezTo>
                <a:cubicBezTo>
                  <a:pt x="29837" y="193584"/>
                  <a:pt x="56490" y="201239"/>
                  <a:pt x="83713" y="201204"/>
                </a:cubicBezTo>
                <a:cubicBezTo>
                  <a:pt x="161928" y="201710"/>
                  <a:pt x="225753" y="140144"/>
                  <a:pt x="226271" y="63693"/>
                </a:cubicBezTo>
                <a:cubicBezTo>
                  <a:pt x="226276" y="62873"/>
                  <a:pt x="226275" y="62052"/>
                  <a:pt x="226265" y="61232"/>
                </a:cubicBezTo>
                <a:cubicBezTo>
                  <a:pt x="226265" y="59146"/>
                  <a:pt x="226265" y="57059"/>
                  <a:pt x="226265" y="54882"/>
                </a:cubicBezTo>
                <a:cubicBezTo>
                  <a:pt x="236087" y="47965"/>
                  <a:pt x="244572" y="39395"/>
                  <a:pt x="251323" y="29573"/>
                </a:cubicBezTo>
                <a:cubicBezTo>
                  <a:pt x="242181" y="33533"/>
                  <a:pt x="232483" y="36132"/>
                  <a:pt x="222553" y="37284"/>
                </a:cubicBezTo>
                <a:cubicBezTo>
                  <a:pt x="233018" y="31118"/>
                  <a:pt x="240834" y="21447"/>
                  <a:pt x="244548" y="10069"/>
                </a:cubicBezTo>
                <a:cubicBezTo>
                  <a:pt x="234678" y="15907"/>
                  <a:pt x="223843" y="20020"/>
                  <a:pt x="212530" y="22225"/>
                </a:cubicBezTo>
                <a:cubicBezTo>
                  <a:pt x="203043" y="12368"/>
                  <a:pt x="189808" y="6787"/>
                  <a:pt x="175963" y="6804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 userDrawn="1"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414022F-229C-8147-882D-455717B64B4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0C463-450B-254B-B13C-DF19FE29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latin typeface="Corbel" panose="020B0503020204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3BC04-C432-7942-ADD4-DF3D78A7D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78946D-EB00-9940-BC8A-D1CB61F06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4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 tex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414022F-229C-8147-882D-455717B64B4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0C463-450B-254B-B13C-DF19FE29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latin typeface="Corbel" panose="020B0503020204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78946D-EB00-9940-BC8A-D1CB61F06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6A639E-2F20-A44F-9587-79D93AF951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9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2F46-028A-426C-9A37-C4EDA923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323A-0974-4683-B45E-6DBF115D7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BB336-804F-4F8E-818F-27A4D65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40A47-868C-4C8C-BA07-647993AE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3C319-9975-4879-8214-3E86CB1F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24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414022F-229C-8147-882D-455717B64B4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0C463-450B-254B-B13C-DF19FE29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4779020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latin typeface="Corbel" panose="020B0503020204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78946D-EB00-9940-BC8A-D1CB61F06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FBBB785-56F2-B441-AEC1-43C148078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5084" y="1642172"/>
            <a:ext cx="4779020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latin typeface="Corbel" panose="020B0503020204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0BCA6-8362-0846-9107-558D8E3FB7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0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5"/>
            <a:ext cx="5956300" cy="4619595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latin typeface="Corbel" panose="020B0503020204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758C03-72F3-484F-8254-B0225CE14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1D996-E54E-884B-954F-79FD79A5C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6495F-43C7-0C48-A959-911DEE541B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96710" y="1628805"/>
            <a:ext cx="4007804" cy="461959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here to add content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A66E6C7-17AA-224D-B33E-ECF0ECDAF15A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14E9326-7653-7B4C-8F04-9A4F06DA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7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a picture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834644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414022F-229C-8147-882D-455717B64B4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0C463-450B-254B-B13C-DF19FE29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628800"/>
            <a:ext cx="7099300" cy="461960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b="0" i="0" dirty="0">
                <a:latin typeface="Gotham Rounded Book" pitchFamily="2" charset="0"/>
              </a:rPr>
              <a:t>Click here to add your paragraph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FAF401-0BC1-5241-B6A6-715900EC6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6431C3-EBB2-F941-97F3-7159A5957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1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lumn and Pictur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a picture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834644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7099300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b="0" i="0" dirty="0">
                <a:latin typeface="Gotham Rounded Book" pitchFamily="2" charset="0"/>
              </a:rPr>
              <a:t>Click here to add your paragraph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9ACBD9-CB44-164B-8E43-6DDD79AD3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8FFB09-9A64-204E-8DB8-1F1634A4BF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20E1F57F-7968-2448-923D-17910B3552D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86BB5D2-D9E4-794A-B80E-14B276CF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422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lumn and Pictur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a picture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834644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7099300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b="0" i="0" dirty="0">
                <a:latin typeface="Gotham Rounded Book" pitchFamily="2" charset="0"/>
              </a:rPr>
              <a:t>Click here to add your paragraph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3BDD0E-D29A-5C4C-969F-05BD5126D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27E373D2-9FE0-FC4F-B87A-B2D4E95D0B33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826BA7E-81D6-AC47-94A0-2F8FFFAB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FAB7F7-31C7-7045-AFE0-D8BD51C547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6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a picture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4943872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414022F-229C-8147-882D-455717B64B46}"/>
              </a:ext>
            </a:extLst>
          </p:cNvPr>
          <p:cNvSpPr/>
          <p:nvPr userDrawn="1"/>
        </p:nvSpPr>
        <p:spPr>
          <a:xfrm>
            <a:off x="0" y="304800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0C463-450B-254B-B13C-DF19FE29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352800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b="0" i="0" dirty="0">
                <a:latin typeface="Gotham Rounded Book" pitchFamily="2" charset="0"/>
              </a:rPr>
              <a:t>Click here to add your paragraph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4750AE-355A-9048-97FC-B7C2D69BF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26B67A-A514-A74F-B7CA-46C0111D1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5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a picture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4943872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b="0" i="0" dirty="0">
                <a:latin typeface="Gotham Rounded Book" pitchFamily="2" charset="0"/>
              </a:rPr>
              <a:t>Click here to add your paragraph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4750AE-355A-9048-97FC-B7C2D69BF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A3838F7C-D912-7242-A619-38076899BAE0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470210E-C64B-DE49-AA71-FE29C40E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5D8547-9E71-C448-9775-46E2CEC5DB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48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a picture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4943872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b="0" i="0" dirty="0">
                <a:latin typeface="Gotham Rounded Book" pitchFamily="2" charset="0"/>
              </a:rPr>
              <a:t>Click here to add your paragraph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4750AE-355A-9048-97FC-B7C2D69BF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96B4D4-1197-0140-B52B-DB5E9C8D15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13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344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a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 userDrawn="1"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7A408-8ACA-614D-8650-D6F450239A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344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D46B590-9BDE-3649-845B-B013AEC1375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65734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a picture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4677165-3B33-4545-BF71-A7DBD43DC1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5734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09DA97F-000F-EF45-9E89-25F54CC60B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3233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a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CB23ED9-C5A7-E74C-ABC8-32BB02F2F6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3233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FF8D179-A201-DD46-B40B-1A65F10B16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8494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049C63B-3281-9247-A6D5-42AAE686E0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7884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96472CC-DBCE-2F4E-84F9-CBEE54F74C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75383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C2E7FD-F9A0-B142-8A30-193CDDF4A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sp>
        <p:nvSpPr>
          <p:cNvPr id="28" name="object 2">
            <a:extLst>
              <a:ext uri="{FF2B5EF4-FFF2-40B4-BE49-F238E27FC236}">
                <a16:creationId xmlns:a16="http://schemas.microsoft.com/office/drawing/2014/main" id="{8778E18D-5384-D34A-AED7-A59A2A5B2E9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ADB63C6B-C7FF-684B-A73E-F18ECF36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E4646F-B024-5040-B917-8BCFEDB81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lumn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6C548AC-C296-5141-B904-7EFF57F0B9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05400" y="1628805"/>
            <a:ext cx="5599114" cy="461959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here to add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2"/>
            <a:ext cx="4203700" cy="4619598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latin typeface="Corbel" panose="020B0503020204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28266F-57C5-804C-8A00-1C297C93B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479C40C4-ADF4-2E4E-86A9-787A0A65942E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8B0661D-AD94-A34C-A401-D85476A9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863043-1732-FB47-8F15-61DAB550E8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3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3349-1E18-453F-B32E-18DA2BFB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38EF9-F857-4E32-B6FC-836BE8982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0B39D-4C5E-4405-8358-13273B80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0CF-DBDC-40E1-AC1D-4DE07130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F8B15-ACA0-4E4F-A37B-AF44A2DD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66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9878CC-22A0-C445-95E2-D7F0BD353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FED890-3F80-6D45-B3C2-B1A73EA204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6453" y="1628805"/>
            <a:ext cx="10108062" cy="461959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here to add content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44D8774-DCA7-E840-B211-0DEFB85ABD42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7A2BEB-E289-DD49-91B6-AC5613C8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D11F1-54F3-8B40-9B3C-B786789469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10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-1" y="0"/>
            <a:ext cx="12192465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3A3659-0DD6-234F-AE0A-D5BBA92BE5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8841" y="1445172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an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251F72-69DE-384B-8F82-D1B0AA8DF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3841" y="1445172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10,000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3D8957-7517-C240-B622-A7D7FEF32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3841" y="2359572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Enter caption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0C3339F-AECF-1548-A3D2-C6D884CB2C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8841" y="3649717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an icon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2AF152-1237-0846-AB2B-E2FF724D0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3841" y="3649717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10,000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5B022C7-1E16-1448-BA51-7BFC8470E5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3841" y="4564117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Enter caption here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4979BE4-F011-4C4D-BC34-80D86BC7E6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1200" y="1447800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an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0E951E9-8200-9A43-8C1D-F5773E4215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447800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10,000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C6272C27-B526-EE4D-8DE0-7459808B6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6200" y="2362200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Enter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E25CA42-715C-EC48-93E1-EB8FB9081C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91200" y="3652345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an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D275FD4-8B72-2949-98BC-0728BA36B1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6200" y="3652345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10,000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92E3E9E7-6998-8141-8EFE-956B83CD62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4566745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Enter caption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E55B575-8CEF-BD45-AAFE-1064BDD1D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30" name="object 2">
            <a:extLst>
              <a:ext uri="{FF2B5EF4-FFF2-40B4-BE49-F238E27FC236}">
                <a16:creationId xmlns:a16="http://schemas.microsoft.com/office/drawing/2014/main" id="{5C88C34C-B58A-AA41-9D4A-60B40D8AFBDD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98C8DD3-3C4A-4843-A8AB-5B767E32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0BC370C-F38F-5D46-B02A-51AB9CC14D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22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4B7D747-2D36-2A49-856C-18F6874C9B6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B391F-7266-5A40-B73E-F895C00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28A154-3532-344F-B849-25399762DD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07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50AEBFCF-1B9F-2044-B628-8F5220AA2159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11EC576-CEDA-8542-A5E2-B97A83EB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71AB56-176C-9040-87D6-AD08F1D8D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7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BB50B77-F5E3-304B-AC94-CDFE9E108B68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797FEC-BD47-2648-AA91-12C640C0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114A2-9F27-2446-81CD-A3401F7307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24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-7681" y="743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BB50B77-F5E3-304B-AC94-CDFE9E108B68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797FEC-BD47-2648-AA91-12C640C0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F1D449-ABC4-0543-8A7A-AA227AA2A3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0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-15280" y="-1056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BB50B77-F5E3-304B-AC94-CDFE9E108B68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797FEC-BD47-2648-AA91-12C640C0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48C996-F3AC-2045-A29E-97C40F41DC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4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4B7D747-2D36-2A49-856C-18F6874C9B6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B391F-7266-5A40-B73E-F895C00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707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4B7D747-2D36-2A49-856C-18F6874C9B6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B391F-7266-5A40-B73E-F895C00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819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4B7D747-2D36-2A49-856C-18F6874C9B6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B391F-7266-5A40-B73E-F895C00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91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0E61-8581-4132-847E-4B55C815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AF916-0451-48A3-987B-7EAE06165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BC365-29CB-4957-A69D-12F8E17B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34D95-F5CA-4CD2-845C-F7A97EA6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4D28-D83B-4F2C-84B9-BC2700EF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7486C-4E80-4212-AD86-48A5AC46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7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-1489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4B7D747-2D36-2A49-856C-18F6874C9B6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B391F-7266-5A40-B73E-F895C00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168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4B7D747-2D36-2A49-856C-18F6874C9B6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B391F-7266-5A40-B73E-F895C00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065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B51E3E1-B90B-414D-97A7-F9D6AA7FF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a picture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4943872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3719091" cy="900000"/>
          </a:xfrm>
        </p:spPr>
        <p:txBody>
          <a:bodyPr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02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3719091" cy="424815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this divider goes here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EBF7D0C-BDEB-B643-AA1C-E9E62847AAC2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631C2-F1E2-4D4D-9EEF-5C09C78A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BCD47E-3B7E-D649-8B60-0B580FC0E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165304"/>
            <a:ext cx="702426" cy="474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50228-A5CE-F94A-83F2-FF9B766629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8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Contact details heading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 flipV="1">
            <a:off x="719999" y="1440000"/>
            <a:ext cx="10252801" cy="45719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 dirty="0">
                <a:effectLst/>
                <a:latin typeface="Gotham Rounded Bold" panose="02000000000000000000" pitchFamily="2" charset="0"/>
              </a:rPr>
            </a:br>
            <a:r>
              <a:rPr lang="en-GB" dirty="0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 dirty="0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 dirty="0">
                <a:effectLst/>
                <a:latin typeface="Gotham Rounded Bold" panose="02000000000000000000" pitchFamily="2" charset="0"/>
              </a:rPr>
            </a:br>
            <a:r>
              <a:rPr lang="en-GB" dirty="0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>
                <a:effectLst/>
                <a:latin typeface="Gotham Rounded Bold" panose="02000000000000000000" pitchFamily="2" charset="0"/>
              </a:rPr>
              <a:t>@</a:t>
            </a:r>
            <a:r>
              <a:rPr lang="en-GB" dirty="0" err="1">
                <a:effectLst/>
                <a:latin typeface="Gotham Rounded Bold" panose="02000000000000000000" pitchFamily="2" charset="0"/>
              </a:rPr>
              <a:t>HINSouthLondon</a:t>
            </a:r>
            <a:endParaRPr lang="en-GB" dirty="0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 dirty="0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67D4503A-3EA7-DD41-AA76-E3CA5285AF33}"/>
              </a:ext>
            </a:extLst>
          </p:cNvPr>
          <p:cNvSpPr/>
          <p:nvPr userDrawn="1"/>
        </p:nvSpPr>
        <p:spPr>
          <a:xfrm>
            <a:off x="719999" y="250364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6">
            <a:extLst>
              <a:ext uri="{FF2B5EF4-FFF2-40B4-BE49-F238E27FC236}">
                <a16:creationId xmlns:a16="http://schemas.microsoft.com/office/drawing/2014/main" id="{4A5AAFF6-8118-5F49-8DC3-860FD465B8C2}"/>
              </a:ext>
            </a:extLst>
          </p:cNvPr>
          <p:cNvSpPr/>
          <p:nvPr userDrawn="1"/>
        </p:nvSpPr>
        <p:spPr>
          <a:xfrm>
            <a:off x="695222" y="4139515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2">
            <a:extLst>
              <a:ext uri="{FF2B5EF4-FFF2-40B4-BE49-F238E27FC236}">
                <a16:creationId xmlns:a16="http://schemas.microsoft.com/office/drawing/2014/main" id="{90661621-C0E6-884A-8FE2-70FBFCA46797}"/>
              </a:ext>
            </a:extLst>
          </p:cNvPr>
          <p:cNvSpPr/>
          <p:nvPr userDrawn="1"/>
        </p:nvSpPr>
        <p:spPr>
          <a:xfrm>
            <a:off x="692752" y="4835309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8">
            <a:extLst>
              <a:ext uri="{FF2B5EF4-FFF2-40B4-BE49-F238E27FC236}">
                <a16:creationId xmlns:a16="http://schemas.microsoft.com/office/drawing/2014/main" id="{81BBA17A-BE21-4542-9C63-F0C58638C25D}"/>
              </a:ext>
            </a:extLst>
          </p:cNvPr>
          <p:cNvSpPr/>
          <p:nvPr userDrawn="1"/>
        </p:nvSpPr>
        <p:spPr>
          <a:xfrm>
            <a:off x="708141" y="539311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472A0E-8A48-9142-B7F7-A8B45138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04B0BB4D-4B43-D34E-8425-17F43661DB96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5EB3A9E-82C3-E848-A552-749E7789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16F4A8-AE83-BC45-A1CB-751CF47089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7"/>
            <a:ext cx="6912000" cy="3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0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 dirty="0">
                <a:effectLst/>
                <a:latin typeface="Gotham Rounded Bold" panose="02000000000000000000" pitchFamily="2" charset="0"/>
              </a:rPr>
            </a:br>
            <a:r>
              <a:rPr lang="en-GB" dirty="0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 dirty="0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 dirty="0">
                <a:effectLst/>
                <a:latin typeface="Gotham Rounded Bold" panose="02000000000000000000" pitchFamily="2" charset="0"/>
              </a:rPr>
            </a:br>
            <a:r>
              <a:rPr lang="en-GB" dirty="0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>
                <a:effectLst/>
                <a:latin typeface="Gotham Rounded Bold" panose="02000000000000000000" pitchFamily="2" charset="0"/>
              </a:rPr>
              <a:t>@</a:t>
            </a:r>
            <a:r>
              <a:rPr lang="en-GB" dirty="0" err="1">
                <a:effectLst/>
                <a:latin typeface="Gotham Rounded Bold" panose="02000000000000000000" pitchFamily="2" charset="0"/>
              </a:rPr>
              <a:t>HINSouthLondon</a:t>
            </a:r>
            <a:endParaRPr lang="en-GB" dirty="0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 dirty="0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67D4503A-3EA7-DD41-AA76-E3CA5285AF33}"/>
              </a:ext>
            </a:extLst>
          </p:cNvPr>
          <p:cNvSpPr/>
          <p:nvPr userDrawn="1"/>
        </p:nvSpPr>
        <p:spPr>
          <a:xfrm>
            <a:off x="719999" y="250364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6">
            <a:extLst>
              <a:ext uri="{FF2B5EF4-FFF2-40B4-BE49-F238E27FC236}">
                <a16:creationId xmlns:a16="http://schemas.microsoft.com/office/drawing/2014/main" id="{4A5AAFF6-8118-5F49-8DC3-860FD465B8C2}"/>
              </a:ext>
            </a:extLst>
          </p:cNvPr>
          <p:cNvSpPr/>
          <p:nvPr userDrawn="1"/>
        </p:nvSpPr>
        <p:spPr>
          <a:xfrm>
            <a:off x="695222" y="4139515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2">
            <a:extLst>
              <a:ext uri="{FF2B5EF4-FFF2-40B4-BE49-F238E27FC236}">
                <a16:creationId xmlns:a16="http://schemas.microsoft.com/office/drawing/2014/main" id="{90661621-C0E6-884A-8FE2-70FBFCA46797}"/>
              </a:ext>
            </a:extLst>
          </p:cNvPr>
          <p:cNvSpPr/>
          <p:nvPr userDrawn="1"/>
        </p:nvSpPr>
        <p:spPr>
          <a:xfrm>
            <a:off x="692752" y="4835309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8">
            <a:extLst>
              <a:ext uri="{FF2B5EF4-FFF2-40B4-BE49-F238E27FC236}">
                <a16:creationId xmlns:a16="http://schemas.microsoft.com/office/drawing/2014/main" id="{81BBA17A-BE21-4542-9C63-F0C58638C25D}"/>
              </a:ext>
            </a:extLst>
          </p:cNvPr>
          <p:cNvSpPr/>
          <p:nvPr userDrawn="1"/>
        </p:nvSpPr>
        <p:spPr>
          <a:xfrm>
            <a:off x="708141" y="539311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5C92297-1032-D445-A82B-90454D1A0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Contact details heading</a:t>
            </a: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0E2B61C9-865F-D846-ACA6-204D52F6BD1B}"/>
              </a:ext>
            </a:extLst>
          </p:cNvPr>
          <p:cNvSpPr/>
          <p:nvPr userDrawn="1"/>
        </p:nvSpPr>
        <p:spPr>
          <a:xfrm flipV="1">
            <a:off x="719999" y="1440000"/>
            <a:ext cx="10252801" cy="45719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30C7B9-BF47-4844-A3AD-2EA0A3D7D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52962F38-9BE2-B241-B4D9-199A7436FAD0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B4ACAB1-B2A0-9D43-A5B2-E4AEFD30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0B6A90-985B-1543-9D32-C67A619A36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 dirty="0">
                <a:effectLst/>
                <a:latin typeface="Gotham Rounded Bold" panose="02000000000000000000" pitchFamily="2" charset="0"/>
              </a:rPr>
            </a:br>
            <a:r>
              <a:rPr lang="en-GB" dirty="0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 dirty="0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 dirty="0">
                <a:effectLst/>
                <a:latin typeface="Gotham Rounded Bold" panose="02000000000000000000" pitchFamily="2" charset="0"/>
              </a:rPr>
            </a:br>
            <a:r>
              <a:rPr lang="en-GB" dirty="0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>
                <a:effectLst/>
                <a:latin typeface="Gotham Rounded Bold" panose="02000000000000000000" pitchFamily="2" charset="0"/>
              </a:rPr>
              <a:t>@</a:t>
            </a:r>
            <a:r>
              <a:rPr lang="en-GB" dirty="0" err="1">
                <a:effectLst/>
                <a:latin typeface="Gotham Rounded Bold" panose="02000000000000000000" pitchFamily="2" charset="0"/>
              </a:rPr>
              <a:t>HINSouthLondon</a:t>
            </a:r>
            <a:endParaRPr lang="en-GB" dirty="0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Corbel" panose="020B0503020204020204" pitchFamily="34" charset="0"/>
              </a:defRPr>
            </a:lvl1pPr>
          </a:lstStyle>
          <a:p>
            <a:r>
              <a:rPr lang="en-GB" dirty="0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 dirty="0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67D4503A-3EA7-DD41-AA76-E3CA5285AF33}"/>
              </a:ext>
            </a:extLst>
          </p:cNvPr>
          <p:cNvSpPr/>
          <p:nvPr userDrawn="1"/>
        </p:nvSpPr>
        <p:spPr>
          <a:xfrm>
            <a:off x="719999" y="250364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6">
            <a:extLst>
              <a:ext uri="{FF2B5EF4-FFF2-40B4-BE49-F238E27FC236}">
                <a16:creationId xmlns:a16="http://schemas.microsoft.com/office/drawing/2014/main" id="{4A5AAFF6-8118-5F49-8DC3-860FD465B8C2}"/>
              </a:ext>
            </a:extLst>
          </p:cNvPr>
          <p:cNvSpPr/>
          <p:nvPr userDrawn="1"/>
        </p:nvSpPr>
        <p:spPr>
          <a:xfrm>
            <a:off x="695222" y="4139515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2">
            <a:extLst>
              <a:ext uri="{FF2B5EF4-FFF2-40B4-BE49-F238E27FC236}">
                <a16:creationId xmlns:a16="http://schemas.microsoft.com/office/drawing/2014/main" id="{90661621-C0E6-884A-8FE2-70FBFCA46797}"/>
              </a:ext>
            </a:extLst>
          </p:cNvPr>
          <p:cNvSpPr/>
          <p:nvPr userDrawn="1"/>
        </p:nvSpPr>
        <p:spPr>
          <a:xfrm>
            <a:off x="692752" y="4835309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8">
            <a:extLst>
              <a:ext uri="{FF2B5EF4-FFF2-40B4-BE49-F238E27FC236}">
                <a16:creationId xmlns:a16="http://schemas.microsoft.com/office/drawing/2014/main" id="{81BBA17A-BE21-4542-9C63-F0C58638C25D}"/>
              </a:ext>
            </a:extLst>
          </p:cNvPr>
          <p:cNvSpPr/>
          <p:nvPr userDrawn="1"/>
        </p:nvSpPr>
        <p:spPr>
          <a:xfrm>
            <a:off x="708141" y="539311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CF275A2-7FB4-6A42-B56E-5B5E61087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Contact details heading</a:t>
            </a: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E64EA7A-A570-0048-8584-517198336597}"/>
              </a:ext>
            </a:extLst>
          </p:cNvPr>
          <p:cNvSpPr/>
          <p:nvPr userDrawn="1"/>
        </p:nvSpPr>
        <p:spPr>
          <a:xfrm flipV="1">
            <a:off x="719999" y="1440000"/>
            <a:ext cx="10252801" cy="45719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E7D7899-302F-2249-98F4-F4B05BE12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109531"/>
            <a:ext cx="806666" cy="508549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D745A30B-2CFD-D24C-9392-78F0E6214185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1539658-A3BA-C044-98A0-76CB7A8B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1" i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D9F97C-ED6E-524C-8D87-5DB3A5B5E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607" y="3260928"/>
            <a:ext cx="6912000" cy="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3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5DAA3D-1673-7448-B12F-F4D85C09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FC07A-276C-7542-BBF2-B2F7761B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96B15-2609-0247-941A-13334704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593ACE-E311-F742-A1EE-9763A831612B}"/>
              </a:ext>
            </a:extLst>
          </p:cNvPr>
          <p:cNvSpPr/>
          <p:nvPr userDrawn="1"/>
        </p:nvSpPr>
        <p:spPr>
          <a:xfrm>
            <a:off x="0" y="0"/>
            <a:ext cx="19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87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DB69-0615-44A6-91B2-034895AD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2C262-76F3-42B6-A7BA-663A847C0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EEE47-CFD0-4E1E-B962-D9812B597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CF218-6976-4BD8-8958-2FFCAE346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0038F-EE26-4AFF-9E38-F56944696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069DF-D230-4F3C-8D84-FD8D42B0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FFCA0-5F83-4E7C-B6CB-7BB65922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EBC22-58C7-47C6-B7CB-5AE8057C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6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D6F9-804C-4E15-B673-F89C1B03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DB229-B6C2-4934-8665-BE7D795C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33007-757D-4315-A2CA-FFB72C00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E9BF6-E827-421C-8C41-6713635E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3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F18B2-89F7-4003-8729-DFDA8C5B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6E7B0-D767-465C-8C4B-A32640C0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93DCD-89C6-4753-9419-51D09004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9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230B-3F4A-44C4-8383-D06CF660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BF2D-7036-46E1-8BBF-FD4F3F681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670C9-F822-4028-850C-CE8315705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0C82E-1655-4E61-AD1E-5DB61DC2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ACC20-1AE1-4E39-BDA2-13201272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14FE3-79A8-4EDF-A28E-6E7B57B0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8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D010-2A98-4B73-BA0D-CAF34674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D7C7A-F6CF-46E5-A668-DA4E38C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185C7-A589-4099-8F70-D6252D0A5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A5312-F368-4CDB-A294-DC83D0FB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8DA0-E553-420C-ACB4-9FD482A8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C0C91-6FB2-435D-B123-B9FDBCAD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BE7D2-6BBB-41AF-BCA8-90277B3A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3F1F4-4D8F-4BCE-8CAC-AB3067BB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F298B-240B-4CB9-B634-CCF960FC7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0CC7-86FA-41FE-A6DE-080FA5A2DA36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DEE0B-CAAE-40EC-BA1D-522381313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FD8-9D90-4AD8-8BF0-2890CBFFD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3C61-8725-4E38-AC02-78F24992A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9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9CD89-E44D-1E4A-BFF0-7284CEB2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35917-7C7B-6141-AB69-93473CB39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0FDBD-9393-D247-96A9-74F1EB506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17FD8-5BA3-414B-9C83-604642F36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F756F-99DE-0D48-A2CE-14E1F1DEF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clpartners.com/proactive-care/search-and-risk-stratification-tools/supporting-resources/" TargetMode="External"/><Relationship Id="rId2" Type="http://schemas.openxmlformats.org/officeDocument/2006/relationships/hyperlink" Target="https://public.tableau.com/app/profile/hinsouthlondon/viz/CVDDashboard2/Story1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nhsbenchmarking.nhs.uk/cvdprevent-outpu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31836.pcdn.co/wp-content/uploads/HYPERTENSION-FINAL-V3.pdf" TargetMode="External"/><Relationship Id="rId7" Type="http://schemas.openxmlformats.org/officeDocument/2006/relationships/hyperlink" Target="https://s31836.pcdn.co/wp-content/uploads/AF-FINAL.pdf" TargetMode="External"/><Relationship Id="rId2" Type="http://schemas.openxmlformats.org/officeDocument/2006/relationships/hyperlink" Target="https://selondonccg.nhs.uk/covid_19/clinical-effectiveness-sel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ahsnnetwork.com/new-atrial-fibrillation-toolkit" TargetMode="External"/><Relationship Id="rId5" Type="http://schemas.openxmlformats.org/officeDocument/2006/relationships/hyperlink" Target="https://s31836.pcdn.co/wp-content/uploads/CHOLESTEROL-FINAL-V6.pdf" TargetMode="External"/><Relationship Id="rId4" Type="http://schemas.openxmlformats.org/officeDocument/2006/relationships/hyperlink" Target="https://www.heartuk.org.uk/content-centre/ho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clpartners.com/proactive-care/search-and-risk-stratification-tools/supporting-resources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clpartners.com/proactive-care/search-and-risk-stratification-tools/supporting-resources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clpartners.com/proactive-care/search-and-risk-stratification-tools/supporting-resources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clpartners.com/proactive-care/search-and-risk-stratification-tools/supporting-resources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31836.pcdn.co/wp-content/uploads/AF-FINAL.pdf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52DAAB-CD6E-48C2-9BB9-5DBB5443B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965200"/>
            <a:ext cx="7687112" cy="2387600"/>
          </a:xfrm>
        </p:spPr>
        <p:txBody>
          <a:bodyPr/>
          <a:lstStyle/>
          <a:p>
            <a:r>
              <a:rPr lang="en-GB" dirty="0"/>
              <a:t>CVD Fellowship</a:t>
            </a:r>
            <a:br>
              <a:rPr lang="en-GB" dirty="0"/>
            </a:br>
            <a:r>
              <a:rPr lang="en-GB" dirty="0"/>
              <a:t>QI Project Ideas –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2446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B98137-E503-4E1A-B617-13DA8AE6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General CVD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FFA4C-DF73-481C-B56B-68539E6B1436}"/>
              </a:ext>
            </a:extLst>
          </p:cNvPr>
          <p:cNvSpPr txBox="1"/>
          <p:nvPr/>
        </p:nvSpPr>
        <p:spPr>
          <a:xfrm>
            <a:off x="5223108" y="886349"/>
            <a:ext cx="62103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Fellowship </a:t>
            </a:r>
            <a:r>
              <a:rPr lang="en-GB" sz="2800" dirty="0">
                <a:hlinkClick r:id="rId2"/>
              </a:rPr>
              <a:t>Data Dashboard </a:t>
            </a:r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BHF data pack for your practice (via your Team co-ordinator)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hlinkClick r:id="rId3"/>
              </a:rPr>
              <a:t>UCLP Searches</a:t>
            </a:r>
            <a:r>
              <a:rPr lang="en-GB" sz="2800" dirty="0"/>
              <a:t> and search guides</a:t>
            </a:r>
          </a:p>
          <a:p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hlinkClick r:id="rId4"/>
              </a:rPr>
              <a:t>CVD Prevent </a:t>
            </a:r>
            <a:endParaRPr lang="en-GB" sz="2800" dirty="0"/>
          </a:p>
          <a:p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0708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B98137-E503-4E1A-B617-13DA8AE6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Condition Specific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FFA4C-DF73-481C-B56B-68539E6B1436}"/>
              </a:ext>
            </a:extLst>
          </p:cNvPr>
          <p:cNvSpPr txBox="1"/>
          <p:nvPr/>
        </p:nvSpPr>
        <p:spPr>
          <a:xfrm>
            <a:off x="5558668" y="500062"/>
            <a:ext cx="6210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Hypertension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hlinkClick r:id="rId2"/>
              </a:rPr>
              <a:t>CESEL Hypertension guides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UCLP Framework - </a:t>
            </a:r>
            <a:r>
              <a:rPr lang="en-GB" sz="2800" dirty="0">
                <a:hlinkClick r:id="rId3"/>
              </a:rPr>
              <a:t>Hypertension</a:t>
            </a:r>
            <a:r>
              <a:rPr lang="en-GB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Lipids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hlinkClick r:id="rId4"/>
              </a:rPr>
              <a:t>Heart UK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UCLP Framework </a:t>
            </a:r>
            <a:r>
              <a:rPr lang="en-GB" sz="2800" dirty="0">
                <a:hlinkClick r:id="rId5"/>
              </a:rPr>
              <a:t>Lipid Management including Familial Hypercholesterolaemia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hlinkClick r:id="rId6"/>
              </a:rPr>
              <a:t>AF Toolkit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UCLP Framework </a:t>
            </a:r>
            <a:r>
              <a:rPr lang="en-GB" sz="2800" dirty="0">
                <a:hlinkClick r:id="rId7"/>
              </a:rPr>
              <a:t>Atrial Fibrillation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647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0AA7F-738D-464F-86D2-609387FE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96166-85F1-40D5-A0FC-1A2AC0705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Project Ideas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A9247-81C7-4743-BFF5-6639A8DB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31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2CC1F-9BB2-42DB-9F46-F7481A2A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QI Project Ideas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5D7E332-9647-4760-B3AD-CBB8009B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0A1F4-1150-456B-933A-27F97F5BF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2039867"/>
            <a:ext cx="10107204" cy="4619594"/>
          </a:xfrm>
        </p:spPr>
        <p:txBody>
          <a:bodyPr vert="horz" wrap="square" lIns="68580" tIns="34290" rIns="68580" bIns="34290" numCol="1" spcCol="28800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100" dirty="0"/>
              <a:t>Familial Hypercholesterolemia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/>
              <a:t>Lipid optimisation for secondary prevention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/>
              <a:t>Lipid optimisation for primary prevention (QRISK)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Hypertension  monitoring &amp; optimisation</a:t>
            </a:r>
            <a:endParaRPr lang="en-GB" sz="2100" dirty="0"/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Atrial Fibrillation + anticoagulation</a:t>
            </a:r>
          </a:p>
        </p:txBody>
      </p:sp>
      <p:sp>
        <p:nvSpPr>
          <p:cNvPr id="13" name="Slide Number Placeholder 4" hidden="1">
            <a:extLst>
              <a:ext uri="{FF2B5EF4-FFF2-40B4-BE49-F238E27FC236}">
                <a16:creationId xmlns:a16="http://schemas.microsoft.com/office/drawing/2014/main" id="{0E7511EF-E763-824E-F523-B19CE560CE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1" y="3315892"/>
            <a:ext cx="340519" cy="226219"/>
          </a:xfrm>
        </p:spPr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8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2CC1F-9BB2-42DB-9F46-F7481A2A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Familial Hypercholesterolemia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5D7E332-9647-4760-B3AD-CBB8009B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0A1F4-1150-456B-933A-27F97F5BF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68580" tIns="34290" rIns="68580" bIns="34290" numCol="1" spcCol="28800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sz="2100" dirty="0"/>
              <a:t>Overall project aim (your specific target will relate to your practice / PCN)</a:t>
            </a:r>
          </a:p>
          <a:p>
            <a:r>
              <a:rPr lang="en-GB" sz="2100" dirty="0"/>
              <a:t> To improve the health of patients and prevent heart attacks, strokes and dementia by ensuring that patients are being identified and treatment optimised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Target group(s):</a:t>
            </a:r>
          </a:p>
          <a:p>
            <a:r>
              <a:rPr lang="en-GB" sz="2100" dirty="0"/>
              <a:t>In primary care case finding age &lt;30 years: </a:t>
            </a:r>
            <a:endParaRPr lang="en-GB" sz="2200" dirty="0"/>
          </a:p>
          <a:p>
            <a:pPr lvl="1"/>
            <a:r>
              <a:rPr lang="en-GB" sz="2200" dirty="0">
                <a:latin typeface="Corbel" panose="020B0503020204020204" pitchFamily="34" charset="0"/>
              </a:rPr>
              <a:t>TC &gt;7.5 mmol/L    OR    LDL-C &gt;4.9 mmol/L   OR   non-HDL-C &gt;6 mmol/L</a:t>
            </a:r>
          </a:p>
          <a:p>
            <a:r>
              <a:rPr lang="en-GB" sz="2200" dirty="0"/>
              <a:t>In primary care case finding age &gt;30 years:</a:t>
            </a:r>
          </a:p>
          <a:p>
            <a:pPr lvl="1"/>
            <a:r>
              <a:rPr lang="en-GB" sz="2200" dirty="0">
                <a:latin typeface="Corbel" panose="020B0503020204020204" pitchFamily="34" charset="0"/>
              </a:rPr>
              <a:t>TC &gt;9.0 mmol/L   OR    LDL-C &gt;6.4 mmol/L    OR  non-HDL-C &gt;7.5 mmol/L</a:t>
            </a:r>
          </a:p>
          <a:p>
            <a:endParaRPr lang="en-GB" sz="2100" dirty="0"/>
          </a:p>
          <a:p>
            <a:pPr marL="0" indent="0">
              <a:buNone/>
            </a:pPr>
            <a:r>
              <a:rPr lang="en-GB" sz="2100" dirty="0">
                <a:latin typeface="Corbel"/>
              </a:rPr>
              <a:t>Implementation plan - this could involve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 </a:t>
            </a:r>
            <a:r>
              <a:rPr lang="en-GB" sz="2100" dirty="0">
                <a:latin typeface="Corbel"/>
                <a:hlinkClick r:id="rId2"/>
              </a:rPr>
              <a:t>UCLP Searches </a:t>
            </a:r>
            <a:r>
              <a:rPr lang="en-GB" sz="2100" dirty="0">
                <a:latin typeface="Corbel"/>
              </a:rPr>
              <a:t>to identify patients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Training of staff in FH and correct coding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Check coding is correct for patients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Update coding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Refer patients to specialist lipid clinic for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Rerun searches to assess impact</a:t>
            </a:r>
          </a:p>
          <a:p>
            <a:pPr marL="0" indent="0">
              <a:buNone/>
            </a:pPr>
            <a:endParaRPr lang="en-GB" sz="2100" dirty="0">
              <a:latin typeface="Corbel"/>
            </a:endParaRPr>
          </a:p>
          <a:p>
            <a:pPr marL="0" indent="0">
              <a:buNone/>
            </a:pPr>
            <a:r>
              <a:rPr lang="en-GB" sz="2100" dirty="0">
                <a:latin typeface="Corbel"/>
              </a:rPr>
              <a:t>Other things to consider</a:t>
            </a:r>
          </a:p>
          <a:p>
            <a:r>
              <a:rPr lang="en-GB" sz="2100" dirty="0">
                <a:latin typeface="Corbel"/>
              </a:rPr>
              <a:t> Who could be trained to help? What training is needed?</a:t>
            </a:r>
          </a:p>
          <a:p>
            <a:r>
              <a:rPr lang="en-GB" sz="2000" dirty="0">
                <a:latin typeface="Corbel"/>
              </a:rPr>
              <a:t>Are all staff confident with coding?</a:t>
            </a:r>
          </a:p>
          <a:p>
            <a:endParaRPr lang="en-GB" sz="2100" dirty="0">
              <a:latin typeface="Corbel"/>
            </a:endParaRPr>
          </a:p>
        </p:txBody>
      </p:sp>
      <p:sp>
        <p:nvSpPr>
          <p:cNvPr id="13" name="Slide Number Placeholder 4" hidden="1">
            <a:extLst>
              <a:ext uri="{FF2B5EF4-FFF2-40B4-BE49-F238E27FC236}">
                <a16:creationId xmlns:a16="http://schemas.microsoft.com/office/drawing/2014/main" id="{0E7511EF-E763-824E-F523-B19CE560CE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1" y="3315892"/>
            <a:ext cx="340519" cy="226219"/>
          </a:xfrm>
        </p:spPr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45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2CC1F-9BB2-42DB-9F46-F7481A2A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400" dirty="0"/>
              <a:t>2. Lipid optimisation for secondary prevention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5D7E332-9647-4760-B3AD-CBB8009B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0A1F4-1150-456B-933A-27F97F5BF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468235"/>
            <a:ext cx="10107204" cy="5227839"/>
          </a:xfrm>
        </p:spPr>
        <p:txBody>
          <a:bodyPr vert="horz" wrap="square" lIns="68580" tIns="34290" rIns="68580" bIns="34290" numCol="1" spcCol="28800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Overall project aim (your specific target will relate to your practice / PCN)</a:t>
            </a:r>
          </a:p>
          <a:p>
            <a:r>
              <a:rPr lang="en-GB" dirty="0"/>
              <a:t>   To improve the health of patients and prevent heart attacks, strokes and dementia by ensuring that patients are being identified and treatment optimised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200" dirty="0"/>
              <a:t>Target groups (see UCLP Frameworks for more details):</a:t>
            </a:r>
          </a:p>
          <a:p>
            <a:pPr>
              <a:buClr>
                <a:schemeClr val="accent4"/>
              </a:buClr>
            </a:pPr>
            <a:r>
              <a:rPr lang="en-GB" dirty="0"/>
              <a:t>Priority One - CVD not on statin therapy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Tx/>
              <a:defRPr/>
            </a:pPr>
            <a:r>
              <a:rPr lang="en-GB" dirty="0"/>
              <a:t>Priority Two (a) - CVD on suboptimal intensity statin e.g. simvastatin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Tx/>
              <a:defRPr/>
            </a:pPr>
            <a:r>
              <a:rPr lang="en-GB" dirty="0"/>
              <a:t>Priority Two (b) - CVD on suboptimal statin dose e.g. on wrong dosage (mg)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Tx/>
              <a:defRPr/>
            </a:pPr>
            <a:r>
              <a:rPr lang="en-GB" dirty="0"/>
              <a:t>Priority Three - CVD routine follow up sub-optimal non-HDL (&gt;2.5mmol/l) levels despite maximal statin therapy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Tx/>
              <a:buNone/>
              <a:defRPr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Corbel"/>
              </a:rPr>
              <a:t>Implementation plan - this could involve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orbel"/>
              </a:rPr>
              <a:t> </a:t>
            </a:r>
            <a:r>
              <a:rPr lang="en-GB" dirty="0">
                <a:latin typeface="Corbel"/>
                <a:hlinkClick r:id="rId2"/>
              </a:rPr>
              <a:t>UCLP Searches </a:t>
            </a:r>
            <a:r>
              <a:rPr lang="en-GB" dirty="0">
                <a:latin typeface="Corbel"/>
              </a:rPr>
              <a:t>to identify patients and stratify them into priority groups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orbel"/>
              </a:rPr>
              <a:t>Check coding is correct for patients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orbel"/>
              </a:rPr>
              <a:t>Update coding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orbel"/>
              </a:rPr>
              <a:t>Review treatment options for all identified patients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orbel"/>
              </a:rPr>
              <a:t>Support patients with self-management advice and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orbel"/>
              </a:rPr>
              <a:t>Rerun searches to assess impact</a:t>
            </a:r>
          </a:p>
          <a:p>
            <a:pPr marL="0" indent="0">
              <a:buNone/>
            </a:pPr>
            <a:endParaRPr lang="en-GB" dirty="0">
              <a:latin typeface="Corbel"/>
            </a:endParaRPr>
          </a:p>
          <a:p>
            <a:pPr marL="0" indent="0">
              <a:buNone/>
            </a:pPr>
            <a:r>
              <a:rPr lang="en-GB" dirty="0">
                <a:latin typeface="Corbel"/>
              </a:rPr>
              <a:t>Other things to consider</a:t>
            </a:r>
          </a:p>
          <a:p>
            <a:r>
              <a:rPr lang="en-GB" dirty="0">
                <a:latin typeface="Corbel"/>
              </a:rPr>
              <a:t>Who could be trained to help?  What training is needed?</a:t>
            </a:r>
          </a:p>
          <a:p>
            <a:r>
              <a:rPr lang="en-GB" dirty="0">
                <a:latin typeface="Corbel"/>
              </a:rPr>
              <a:t>Are all staff confident with coding?</a:t>
            </a:r>
          </a:p>
          <a:p>
            <a:r>
              <a:rPr lang="en-GB" dirty="0">
                <a:latin typeface="Corbel"/>
              </a:rPr>
              <a:t>Patient trust/knowledge may be a factor in hesitancy</a:t>
            </a:r>
          </a:p>
          <a:p>
            <a:r>
              <a:rPr lang="en-GB" dirty="0">
                <a:latin typeface="Corbel"/>
              </a:rPr>
              <a:t>Other health conditions may be a factor – i.e. muscle pain may cause statin intolerance and alternative treatment may be required</a:t>
            </a:r>
          </a:p>
        </p:txBody>
      </p:sp>
      <p:sp>
        <p:nvSpPr>
          <p:cNvPr id="13" name="Slide Number Placeholder 4" hidden="1">
            <a:extLst>
              <a:ext uri="{FF2B5EF4-FFF2-40B4-BE49-F238E27FC236}">
                <a16:creationId xmlns:a16="http://schemas.microsoft.com/office/drawing/2014/main" id="{0E7511EF-E763-824E-F523-B19CE560CE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1" y="3315892"/>
            <a:ext cx="340519" cy="226219"/>
          </a:xfrm>
        </p:spPr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32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2CC1F-9BB2-42DB-9F46-F7481A2A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53" y="390089"/>
            <a:ext cx="10107652" cy="90000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3. Lipid optimisation for primary prevention (QRISK)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5D7E332-9647-4760-B3AD-CBB8009B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6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0A1F4-1150-456B-933A-27F97F5BF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552387"/>
            <a:ext cx="10107204" cy="5142027"/>
          </a:xfrm>
        </p:spPr>
        <p:txBody>
          <a:bodyPr vert="horz" wrap="square" lIns="68580" tIns="34290" rIns="68580" bIns="34290" numCol="1" spcCol="28800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sz="2100" dirty="0"/>
              <a:t>Overall project aim (your specific target will relate to your practice / PCN)</a:t>
            </a:r>
          </a:p>
          <a:p>
            <a:r>
              <a:rPr lang="en-GB" sz="2100" dirty="0"/>
              <a:t>To improve the health of patients and prevent heart attacks, strokes and dementia by ensuring that patients are being identified and treatment optimised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Target groups (see UCLP Frameworks for more details):</a:t>
            </a:r>
          </a:p>
          <a:p>
            <a:r>
              <a:rPr lang="en-GB" sz="2000" dirty="0"/>
              <a:t>Priority One -  One of: </a:t>
            </a:r>
            <a:r>
              <a:rPr lang="en-GB" sz="2100" dirty="0">
                <a:latin typeface="Corbel" panose="020B0503020204020204" pitchFamily="34" charset="0"/>
              </a:rPr>
              <a:t>QRISK ≥20%, CKD, or Type 1 Diabetes AND Not on statin</a:t>
            </a:r>
            <a:endParaRPr lang="en-GB" sz="2200" dirty="0"/>
          </a:p>
          <a:p>
            <a:r>
              <a:rPr lang="en-GB" sz="2200" dirty="0"/>
              <a:t>Priority Two - QRISK 15-19% AND  Not on statin</a:t>
            </a:r>
            <a:endParaRPr lang="en-GB" sz="2100" dirty="0"/>
          </a:p>
          <a:p>
            <a:r>
              <a:rPr lang="en-GB" sz="2100" dirty="0"/>
              <a:t>Priority Three - QRISK 10-14% AND Not on statin</a:t>
            </a:r>
          </a:p>
          <a:p>
            <a:r>
              <a:rPr lang="en-GB" sz="2100" dirty="0"/>
              <a:t>Priority Four - On statin for primary prevention but not high intensity</a:t>
            </a:r>
          </a:p>
          <a:p>
            <a:pPr marL="471487" lvl="1" indent="0">
              <a:buNone/>
            </a:pPr>
            <a:endParaRPr lang="en-GB" sz="3300" dirty="0">
              <a:latin typeface="Corbel"/>
            </a:endParaRPr>
          </a:p>
          <a:p>
            <a:pPr marL="0" indent="0">
              <a:buNone/>
            </a:pPr>
            <a:r>
              <a:rPr lang="en-GB" sz="2100" dirty="0">
                <a:latin typeface="Corbel"/>
              </a:rPr>
              <a:t>Implementation plan - this could involve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 </a:t>
            </a:r>
            <a:r>
              <a:rPr lang="en-GB" sz="2100" dirty="0">
                <a:latin typeface="Corbel"/>
                <a:hlinkClick r:id="rId2"/>
              </a:rPr>
              <a:t>UCLP Searches </a:t>
            </a:r>
            <a:r>
              <a:rPr lang="en-GB" sz="2100" dirty="0">
                <a:latin typeface="Corbel"/>
              </a:rPr>
              <a:t>to identify patients and stratify them into priority groups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Check coding is correct for patients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Update coding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Check treatment options for those patients needing 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Support patients with self-management advice and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Rerun searches to assess impact</a:t>
            </a:r>
          </a:p>
          <a:p>
            <a:endParaRPr lang="en-GB" sz="2100" dirty="0">
              <a:latin typeface="Corbel"/>
            </a:endParaRPr>
          </a:p>
          <a:p>
            <a:pPr marL="0" indent="0">
              <a:buNone/>
            </a:pPr>
            <a:r>
              <a:rPr lang="en-GB" sz="2100" dirty="0">
                <a:latin typeface="Corbel"/>
              </a:rPr>
              <a:t>Other things to consider</a:t>
            </a:r>
          </a:p>
          <a:p>
            <a:r>
              <a:rPr lang="en-GB" sz="2100" dirty="0">
                <a:latin typeface="Corbel"/>
              </a:rPr>
              <a:t>Who could be trained to help?  What training is needed?</a:t>
            </a:r>
          </a:p>
          <a:p>
            <a:r>
              <a:rPr lang="en-GB" sz="2000" dirty="0">
                <a:latin typeface="Corbel"/>
              </a:rPr>
              <a:t>Are all staff confident with coding?</a:t>
            </a:r>
          </a:p>
          <a:p>
            <a:r>
              <a:rPr lang="en-GB" sz="2000" dirty="0">
                <a:latin typeface="Corbel"/>
              </a:rPr>
              <a:t>Patient trust/knowledge may be a factor in hesitancy</a:t>
            </a:r>
          </a:p>
          <a:p>
            <a:r>
              <a:rPr lang="en-GB" sz="2000" dirty="0">
                <a:latin typeface="Corbel"/>
              </a:rPr>
              <a:t>Other health conditions may be a factor – i.e. muscle pain may cause statin intolerance and alternative treatment may be required</a:t>
            </a:r>
          </a:p>
          <a:p>
            <a:endParaRPr lang="en-GB" sz="2000" dirty="0">
              <a:latin typeface="Corbel"/>
            </a:endParaRPr>
          </a:p>
          <a:p>
            <a:pPr marL="0" indent="0">
              <a:buNone/>
            </a:pPr>
            <a:endParaRPr lang="en-GB" sz="2400" dirty="0">
              <a:latin typeface="Corbel"/>
            </a:endParaRPr>
          </a:p>
        </p:txBody>
      </p:sp>
      <p:sp>
        <p:nvSpPr>
          <p:cNvPr id="13" name="Slide Number Placeholder 4" hidden="1">
            <a:extLst>
              <a:ext uri="{FF2B5EF4-FFF2-40B4-BE49-F238E27FC236}">
                <a16:creationId xmlns:a16="http://schemas.microsoft.com/office/drawing/2014/main" id="{0E7511EF-E763-824E-F523-B19CE560CE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1" y="3315892"/>
            <a:ext cx="340519" cy="226219"/>
          </a:xfrm>
        </p:spPr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3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2CC1F-9BB2-42DB-9F46-F7481A2A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400" dirty="0"/>
              <a:t>4. </a:t>
            </a:r>
            <a:r>
              <a:rPr lang="en-GB" sz="2400" dirty="0">
                <a:latin typeface="Corbel"/>
              </a:rPr>
              <a:t>Hypertension monitoring &amp; optimisation</a:t>
            </a:r>
            <a:endParaRPr lang="en-GB" sz="24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5D7E332-9647-4760-B3AD-CBB8009B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0A1F4-1150-456B-933A-27F97F5BF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005" y="1493665"/>
            <a:ext cx="10107204" cy="5150416"/>
          </a:xfrm>
        </p:spPr>
        <p:txBody>
          <a:bodyPr vert="horz" wrap="square" lIns="68580" tIns="34290" rIns="68580" bIns="34290" numCol="1" spcCol="28800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GB" sz="2100" dirty="0"/>
              <a:t>Aim of the project  </a:t>
            </a:r>
          </a:p>
          <a:p>
            <a:r>
              <a:rPr lang="en-GB" sz="2100" dirty="0"/>
              <a:t>To improve the health of patients and prevent heart attacks, strokes and dementia by ensuring that patients are being identified and treatment optimised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Target groups (see UCLP Frameworks for more details):</a:t>
            </a:r>
          </a:p>
          <a:p>
            <a:r>
              <a:rPr lang="en-GB" sz="2100" dirty="0"/>
              <a:t>Priority One - Clinic BP ≥ 180/120mmHg; </a:t>
            </a:r>
          </a:p>
          <a:p>
            <a:r>
              <a:rPr lang="en-GB" sz="2100" dirty="0"/>
              <a:t>Priority Two - Clinic BP ≥ 160/100mmHg; Clinic BP ≥ 140/90mmHg if BAME AND relevant co-morbidity/risk factor; No BP reading in 18 months</a:t>
            </a:r>
          </a:p>
          <a:p>
            <a:r>
              <a:rPr lang="en-GB" sz="2100" dirty="0"/>
              <a:t>Priority Three - Clinic BP ≥140/90mmHg if under 80 years OR Clinic BP ≥150/90mmHg if 80 years and over  </a:t>
            </a:r>
          </a:p>
          <a:p>
            <a:r>
              <a:rPr lang="en-GB" sz="2100" dirty="0"/>
              <a:t>Priority Four - Under 80 years Clinic BP &lt; 140/90mmHg; 80 years and over Clinic BP &lt; 150/90mmHg</a:t>
            </a:r>
          </a:p>
          <a:p>
            <a:r>
              <a:rPr lang="en-GB" sz="2100" dirty="0"/>
              <a:t>And - those with high blood pressure who are sub optimally treated</a:t>
            </a:r>
          </a:p>
          <a:p>
            <a:endParaRPr lang="en-GB" sz="2100" dirty="0"/>
          </a:p>
          <a:p>
            <a:pPr marL="0" indent="0">
              <a:buNone/>
            </a:pPr>
            <a:r>
              <a:rPr lang="en-GB" sz="2100" dirty="0">
                <a:latin typeface="Corbel"/>
              </a:rPr>
              <a:t>Implementation plan - this could involve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Run </a:t>
            </a:r>
            <a:r>
              <a:rPr lang="en-GB" sz="2100" dirty="0">
                <a:latin typeface="Corbel"/>
                <a:hlinkClick r:id="rId2"/>
              </a:rPr>
              <a:t>UCLP Searches </a:t>
            </a:r>
            <a:r>
              <a:rPr lang="en-GB" sz="2100" dirty="0">
                <a:latin typeface="Corbel"/>
              </a:rPr>
              <a:t>to identify patients in the target groups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Map patient journeys as they currently are, and develop a strategy to improve journey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Text or call patients in target groups to invite them in for a reading, to go to a community pharmacy, or submit own if have a monitor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Update coding / check coding is correct for patients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Check treatment for those patients who need 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Support patients with self-management advice and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>
                <a:latin typeface="Corbel"/>
              </a:rPr>
              <a:t>Rerun searches to assess impact</a:t>
            </a:r>
          </a:p>
          <a:p>
            <a:pPr marL="0" indent="0">
              <a:buNone/>
            </a:pPr>
            <a:endParaRPr lang="en-GB" sz="2100" dirty="0">
              <a:latin typeface="Corbel"/>
            </a:endParaRPr>
          </a:p>
          <a:p>
            <a:pPr marL="0" indent="0">
              <a:buNone/>
            </a:pPr>
            <a:r>
              <a:rPr lang="en-GB" sz="2100" dirty="0">
                <a:latin typeface="Corbel"/>
              </a:rPr>
              <a:t>Other things to consider</a:t>
            </a:r>
          </a:p>
          <a:p>
            <a:r>
              <a:rPr lang="en-GB" sz="2100" dirty="0">
                <a:latin typeface="Corbel"/>
              </a:rPr>
              <a:t>Who else could be trained to help?  What training is needed?</a:t>
            </a:r>
          </a:p>
          <a:p>
            <a:r>
              <a:rPr lang="en-GB" sz="2000" dirty="0">
                <a:latin typeface="Corbel"/>
              </a:rPr>
              <a:t>Are all staff confident with coding?</a:t>
            </a:r>
          </a:p>
          <a:p>
            <a:r>
              <a:rPr lang="en-GB" sz="2100" dirty="0">
                <a:latin typeface="Corbel"/>
              </a:rPr>
              <a:t>Where can patients go for readings?</a:t>
            </a:r>
          </a:p>
          <a:p>
            <a:pPr marL="0" indent="0">
              <a:buNone/>
            </a:pPr>
            <a:endParaRPr lang="en-GB" sz="2400" dirty="0">
              <a:latin typeface="Corbel"/>
            </a:endParaRPr>
          </a:p>
        </p:txBody>
      </p:sp>
      <p:sp>
        <p:nvSpPr>
          <p:cNvPr id="13" name="Slide Number Placeholder 4" hidden="1">
            <a:extLst>
              <a:ext uri="{FF2B5EF4-FFF2-40B4-BE49-F238E27FC236}">
                <a16:creationId xmlns:a16="http://schemas.microsoft.com/office/drawing/2014/main" id="{0E7511EF-E763-824E-F523-B19CE560CE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1" y="3315892"/>
            <a:ext cx="340519" cy="226219"/>
          </a:xfrm>
        </p:spPr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2CC1F-9BB2-42DB-9F46-F7481A2A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400" dirty="0"/>
              <a:t>6. </a:t>
            </a:r>
            <a:r>
              <a:rPr lang="en-GB" sz="2400" dirty="0">
                <a:latin typeface="Corbel"/>
              </a:rPr>
              <a:t>Atrial Fibrillation + anticoagulation </a:t>
            </a:r>
            <a:br>
              <a:rPr lang="en-GB" sz="2400" dirty="0">
                <a:latin typeface="Corbel"/>
              </a:rPr>
            </a:br>
            <a:endParaRPr lang="en-GB" sz="24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5D7E332-9647-4760-B3AD-CBB8009B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8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0A1F4-1150-456B-933A-27F97F5BF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844" y="1553305"/>
            <a:ext cx="10107204" cy="5023664"/>
          </a:xfrm>
        </p:spPr>
        <p:txBody>
          <a:bodyPr vert="horz" wrap="square" lIns="68580" tIns="34290" rIns="68580" bIns="34290" numCol="1" spcCol="28800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Overall project aim (your specific target will relate to your practice / PCN)</a:t>
            </a:r>
          </a:p>
          <a:p>
            <a:r>
              <a:rPr lang="en-GB" dirty="0"/>
              <a:t>To reduce stroke risk by offering anticoagulation to those at risk for stroke due to AF</a:t>
            </a:r>
          </a:p>
          <a:p>
            <a:pPr marL="0" indent="0">
              <a:buNone/>
            </a:pPr>
            <a:endParaRPr lang="en-GB" dirty="0">
              <a:latin typeface="Corbel"/>
            </a:endParaRPr>
          </a:p>
          <a:p>
            <a:pPr marL="0" indent="0">
              <a:buNone/>
            </a:pPr>
            <a:r>
              <a:rPr lang="en-GB" dirty="0">
                <a:latin typeface="Corbel"/>
              </a:rPr>
              <a:t>Target groups including</a:t>
            </a:r>
          </a:p>
          <a:p>
            <a:r>
              <a:rPr lang="en-GB" dirty="0">
                <a:latin typeface="Corbel"/>
              </a:rPr>
              <a:t>People on the AF Register</a:t>
            </a:r>
          </a:p>
          <a:p>
            <a:r>
              <a:rPr lang="en-GB" dirty="0"/>
              <a:t>People with a </a:t>
            </a:r>
            <a:r>
              <a:rPr lang="en-GB" dirty="0" err="1"/>
              <a:t>CHADSDASc</a:t>
            </a:r>
            <a:r>
              <a:rPr lang="en-GB" dirty="0"/>
              <a:t> score of &gt;1</a:t>
            </a:r>
          </a:p>
          <a:p>
            <a:r>
              <a:rPr lang="en-GB" dirty="0">
                <a:latin typeface="Corbel"/>
              </a:rPr>
              <a:t>Patients on / not on (but may require) anticoagulation</a:t>
            </a:r>
          </a:p>
          <a:p>
            <a:r>
              <a:rPr lang="en-GB">
                <a:latin typeface="Corbel"/>
              </a:rPr>
              <a:t>See </a:t>
            </a:r>
            <a:r>
              <a:rPr lang="en-GB" dirty="0">
                <a:latin typeface="Corbel"/>
                <a:hlinkClick r:id="rId2"/>
              </a:rPr>
              <a:t>UCLP Framework </a:t>
            </a:r>
            <a:r>
              <a:rPr lang="en-GB" dirty="0">
                <a:latin typeface="Corbel"/>
              </a:rPr>
              <a:t>for further target groups</a:t>
            </a:r>
          </a:p>
          <a:p>
            <a:endParaRPr lang="en-GB" dirty="0">
              <a:latin typeface="Corbel"/>
            </a:endParaRPr>
          </a:p>
          <a:p>
            <a:pPr marL="0" indent="0">
              <a:buNone/>
            </a:pPr>
            <a:r>
              <a:rPr lang="en-GB" sz="1200" dirty="0">
                <a:latin typeface="Corbel"/>
              </a:rPr>
              <a:t>Implementation plan - this could involve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latin typeface="Corbel"/>
              </a:rPr>
              <a:t>Review AF register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latin typeface="Corbel"/>
              </a:rPr>
              <a:t>Searches to identify patients whose risks may have increased due to changing CHADSDACs scores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latin typeface="Corbel"/>
              </a:rPr>
              <a:t>Bring in patients to assess if need to be on anticoagulant, or if need review of medications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>
                <a:latin typeface="Corbel"/>
              </a:rPr>
              <a:t>Opportunistic screening</a:t>
            </a:r>
          </a:p>
          <a:p>
            <a:pPr marL="0" indent="0">
              <a:buNone/>
            </a:pPr>
            <a:endParaRPr lang="en-GB" dirty="0">
              <a:latin typeface="Corbel"/>
            </a:endParaRPr>
          </a:p>
          <a:p>
            <a:pPr marL="0" indent="0">
              <a:buNone/>
            </a:pPr>
            <a:r>
              <a:rPr lang="en-GB" dirty="0">
                <a:latin typeface="Corbel"/>
              </a:rPr>
              <a:t>Other things to consider</a:t>
            </a:r>
          </a:p>
          <a:p>
            <a:r>
              <a:rPr lang="en-GB" dirty="0">
                <a:latin typeface="Corbel"/>
              </a:rPr>
              <a:t>Who else could be trained to help? </a:t>
            </a:r>
          </a:p>
          <a:p>
            <a:r>
              <a:rPr lang="en-GB" dirty="0">
                <a:latin typeface="Corbel"/>
              </a:rPr>
              <a:t>Are all staff confident with coding?</a:t>
            </a:r>
          </a:p>
        </p:txBody>
      </p:sp>
      <p:sp>
        <p:nvSpPr>
          <p:cNvPr id="13" name="Slide Number Placeholder 4" hidden="1">
            <a:extLst>
              <a:ext uri="{FF2B5EF4-FFF2-40B4-BE49-F238E27FC236}">
                <a16:creationId xmlns:a16="http://schemas.microsoft.com/office/drawing/2014/main" id="{0E7511EF-E763-824E-F523-B19CE560CE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1" y="3315892"/>
            <a:ext cx="340519" cy="226219"/>
          </a:xfrm>
        </p:spPr>
        <p:txBody>
          <a:bodyPr/>
          <a:lstStyle/>
          <a:p>
            <a:pPr>
              <a:spcAft>
                <a:spcPts val="450"/>
              </a:spcAft>
            </a:pPr>
            <a:fld id="{B6F15528-21DE-4FAA-801E-634DDDAF4B2B}" type="slidenum">
              <a:rPr lang="en-GB" smtClean="0"/>
              <a:pPr>
                <a:spcAft>
                  <a:spcPts val="45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2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0AA7F-738D-464F-86D2-609387FE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96166-85F1-40D5-A0FC-1A2AC0705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A9247-81C7-4743-BFF5-6639A8DB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92F9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10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IN">
  <a:themeElements>
    <a:clrScheme name="Hin">
      <a:dk1>
        <a:srgbClr val="2B434E"/>
      </a:dk1>
      <a:lt1>
        <a:srgbClr val="FFFFFF"/>
      </a:lt1>
      <a:dk2>
        <a:srgbClr val="939CA1"/>
      </a:dk2>
      <a:lt2>
        <a:srgbClr val="E7E6E6"/>
      </a:lt2>
      <a:accent1>
        <a:srgbClr val="492F92"/>
      </a:accent1>
      <a:accent2>
        <a:srgbClr val="00A0DB"/>
      </a:accent2>
      <a:accent3>
        <a:srgbClr val="939CA1"/>
      </a:accent3>
      <a:accent4>
        <a:srgbClr val="B0C61F"/>
      </a:accent4>
      <a:accent5>
        <a:srgbClr val="009F92"/>
      </a:accent5>
      <a:accent6>
        <a:srgbClr val="2B434E"/>
      </a:accent6>
      <a:hlink>
        <a:srgbClr val="00A0DB"/>
      </a:hlink>
      <a:folHlink>
        <a:srgbClr val="492F9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N-Powerpoint-Widescreen-2020" id="{8F18B74D-6139-F74D-A177-BA83D1E8CB4C}" vid="{F8D51A5F-F6AF-FE4C-8D19-80E05D4261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1102</Words>
  <Application>Microsoft Office PowerPoint</Application>
  <PresentationFormat>Widescreen</PresentationFormat>
  <Paragraphs>158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Gotham Rounded Bold</vt:lpstr>
      <vt:lpstr>Gotham Rounded Book</vt:lpstr>
      <vt:lpstr>Office Theme</vt:lpstr>
      <vt:lpstr>HIN</vt:lpstr>
      <vt:lpstr>CVD Fellowship QI Project Ideas – Further Information</vt:lpstr>
      <vt:lpstr>01</vt:lpstr>
      <vt:lpstr>QI Project Ideas</vt:lpstr>
      <vt:lpstr>Familial Hypercholesterolemia</vt:lpstr>
      <vt:lpstr>2. Lipid optimisation for secondary prevention</vt:lpstr>
      <vt:lpstr>3. Lipid optimisation for primary prevention (QRISK)</vt:lpstr>
      <vt:lpstr>4. Hypertension monitoring &amp; optimisation</vt:lpstr>
      <vt:lpstr>6. Atrial Fibrillation + anticoagulation  </vt:lpstr>
      <vt:lpstr>02</vt:lpstr>
      <vt:lpstr>General CVD Resources</vt:lpstr>
      <vt:lpstr>Condition Specific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CVD Fellowship QI Project Ideas – Further Information</dc:title>
  <dc:creator>Leonnet, Kristina</dc:creator>
  <cp:lastModifiedBy>Mizen, Sophie</cp:lastModifiedBy>
  <cp:revision>25</cp:revision>
  <dcterms:created xsi:type="dcterms:W3CDTF">2022-05-13T09:24:52Z</dcterms:created>
  <dcterms:modified xsi:type="dcterms:W3CDTF">2022-06-15T09:58:13Z</dcterms:modified>
</cp:coreProperties>
</file>